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4"/>
  </p:notesMasterIdLst>
  <p:sldIdLst>
    <p:sldId id="660" r:id="rId2"/>
    <p:sldId id="620" r:id="rId3"/>
    <p:sldId id="621" r:id="rId4"/>
    <p:sldId id="622" r:id="rId5"/>
    <p:sldId id="617" r:id="rId6"/>
    <p:sldId id="618" r:id="rId7"/>
    <p:sldId id="661" r:id="rId8"/>
    <p:sldId id="626" r:id="rId9"/>
    <p:sldId id="662" r:id="rId10"/>
    <p:sldId id="628" r:id="rId11"/>
    <p:sldId id="629" r:id="rId12"/>
    <p:sldId id="658" r:id="rId13"/>
    <p:sldId id="659" r:id="rId14"/>
    <p:sldId id="632" r:id="rId15"/>
    <p:sldId id="633" r:id="rId16"/>
    <p:sldId id="634" r:id="rId17"/>
    <p:sldId id="635" r:id="rId18"/>
    <p:sldId id="636" r:id="rId19"/>
    <p:sldId id="637" r:id="rId20"/>
    <p:sldId id="638" r:id="rId21"/>
    <p:sldId id="639" r:id="rId22"/>
    <p:sldId id="640" r:id="rId23"/>
    <p:sldId id="641" r:id="rId24"/>
    <p:sldId id="642" r:id="rId25"/>
    <p:sldId id="643" r:id="rId26"/>
    <p:sldId id="644" r:id="rId27"/>
    <p:sldId id="645" r:id="rId28"/>
    <p:sldId id="646" r:id="rId29"/>
    <p:sldId id="647" r:id="rId30"/>
    <p:sldId id="648" r:id="rId31"/>
    <p:sldId id="649" r:id="rId32"/>
    <p:sldId id="650" r:id="rId33"/>
    <p:sldId id="651" r:id="rId34"/>
    <p:sldId id="652" r:id="rId35"/>
    <p:sldId id="653" r:id="rId36"/>
    <p:sldId id="654" r:id="rId37"/>
    <p:sldId id="655" r:id="rId38"/>
    <p:sldId id="656" r:id="rId39"/>
    <p:sldId id="657" r:id="rId40"/>
    <p:sldId id="619" r:id="rId41"/>
    <p:sldId id="436" r:id="rId42"/>
    <p:sldId id="437" r:id="rId43"/>
    <p:sldId id="438" r:id="rId44"/>
    <p:sldId id="439" r:id="rId45"/>
    <p:sldId id="440" r:id="rId46"/>
    <p:sldId id="449" r:id="rId47"/>
    <p:sldId id="442" r:id="rId48"/>
    <p:sldId id="443" r:id="rId49"/>
    <p:sldId id="444" r:id="rId50"/>
    <p:sldId id="445" r:id="rId51"/>
    <p:sldId id="544" r:id="rId52"/>
    <p:sldId id="549" r:id="rId5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55" autoAdjust="0"/>
    <p:restoredTop sz="94404" autoAdjust="0"/>
  </p:normalViewPr>
  <p:slideViewPr>
    <p:cSldViewPr>
      <p:cViewPr varScale="1">
        <p:scale>
          <a:sx n="66" d="100"/>
          <a:sy n="66" d="100"/>
        </p:scale>
        <p:origin x="312" y="53"/>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70497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31992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12</a:t>
            </a:fld>
            <a:endParaRPr lang="en-US"/>
          </a:p>
        </p:txBody>
      </p:sp>
    </p:spTree>
    <p:extLst>
      <p:ext uri="{BB962C8B-B14F-4D97-AF65-F5344CB8AC3E}">
        <p14:creationId xmlns:p14="http://schemas.microsoft.com/office/powerpoint/2010/main" val="383164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39</a:t>
            </a:fld>
            <a:endParaRPr lang="en-US" dirty="0"/>
          </a:p>
        </p:txBody>
      </p:sp>
    </p:spTree>
    <p:extLst>
      <p:ext uri="{BB962C8B-B14F-4D97-AF65-F5344CB8AC3E}">
        <p14:creationId xmlns:p14="http://schemas.microsoft.com/office/powerpoint/2010/main" val="2038066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46</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51</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microsoft.com/office/2007/relationships/hdphoto" Target="../media/hdphoto5.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m/url?sa=i&amp;source=images&amp;cd=&amp;cad=rja&amp;uact=8&amp;ved=0CAgQjRw&amp;url=http://mymorningmeditations.com/2013/08/29/pauls-sunday-shavuot/&amp;ei=FvBKVLq5MIy1yATF_IBA&amp;psig=AFQjCNGwueb7T321kG2cL9zRzerlW-M6uQ&amp;ust=1414283671117399" TargetMode="External"/><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m/url?sa=i&amp;source=images&amp;cd=&amp;cad=rja&amp;uact=8&amp;ved=0CAgQjRw&amp;url=http://mymorningmeditations.com/2013/08/29/pauls-sunday-shavuot/&amp;ei=FvBKVLq5MIy1yATF_IBA&amp;psig=AFQjCNGwueb7T321kG2cL9zRzerlW-M6uQ&amp;ust=1414283671117399" TargetMode="External"/><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1870"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8.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2b4ljC_Vook"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19.wdp"/><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microsoft.com/office/2007/relationships/hdphoto" Target="../media/hdphoto23.wdp"/></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24.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4.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NTdIrlTlXk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5.wdp"/></Relationships>
</file>

<file path=ppt/slides/_rels/slide5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1870"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hyperlink" Target="http://youtu.be/cPJyKOdeM7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8CC4A-1F85-4276-ABFC-B3D214BE61F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7000"/>
                    </a14:imgEffect>
                    <a14:imgEffect>
                      <a14:brightnessContrast bright="8000" contrast="4000"/>
                    </a14:imgEffect>
                  </a14:imgLayer>
                </a14:imgProps>
              </a:ext>
              <a:ext uri="{28A0092B-C50C-407E-A947-70E740481C1C}">
                <a14:useLocalDpi xmlns:a14="http://schemas.microsoft.com/office/drawing/2010/main" val="0"/>
              </a:ext>
            </a:extLst>
          </a:blip>
          <a:srcRect l="16930"/>
          <a:stretch/>
        </p:blipFill>
        <p:spPr>
          <a:xfrm>
            <a:off x="-14614" y="0"/>
            <a:ext cx="9158614" cy="6858000"/>
          </a:xfrm>
          <a:prstGeom prst="rect">
            <a:avLst/>
          </a:prstGeom>
        </p:spPr>
      </p:pic>
      <p:sp>
        <p:nvSpPr>
          <p:cNvPr id="4" name="Content Placeholder 3"/>
          <p:cNvSpPr>
            <a:spLocks noGrp="1"/>
          </p:cNvSpPr>
          <p:nvPr>
            <p:ph idx="1"/>
          </p:nvPr>
        </p:nvSpPr>
        <p:spPr>
          <a:xfrm>
            <a:off x="1356986" y="2438400"/>
            <a:ext cx="4586614" cy="990600"/>
          </a:xfrm>
        </p:spPr>
        <p:txBody>
          <a:bodyPr/>
          <a:lstStyle/>
          <a:p>
            <a:pPr marL="0" indent="0">
              <a:buNone/>
            </a:pPr>
            <a:r>
              <a:rPr lang="en-US" sz="5400" dirty="0">
                <a:effectLst>
                  <a:glow rad="203200">
                    <a:srgbClr val="3A1300"/>
                  </a:glow>
                </a:effectLst>
              </a:rPr>
              <a:t>Working the</a:t>
            </a:r>
            <a:endParaRPr lang="en-US" sz="9600" dirty="0">
              <a:effectLst>
                <a:glow rad="203200">
                  <a:srgbClr val="3A1300"/>
                </a:glow>
              </a:effectLst>
            </a:endParaRPr>
          </a:p>
        </p:txBody>
      </p:sp>
      <p:sp>
        <p:nvSpPr>
          <p:cNvPr id="2" name="Rectangle 1"/>
          <p:cNvSpPr/>
          <p:nvPr/>
        </p:nvSpPr>
        <p:spPr>
          <a:xfrm>
            <a:off x="3505200" y="3320296"/>
            <a:ext cx="5638800" cy="1785104"/>
          </a:xfrm>
          <a:prstGeom prst="rect">
            <a:avLst/>
          </a:prstGeom>
        </p:spPr>
        <p:txBody>
          <a:bodyPr wrap="square">
            <a:spAutoFit/>
          </a:bodyPr>
          <a:lstStyle/>
          <a:p>
            <a:pPr marL="0" indent="0">
              <a:buNone/>
            </a:pPr>
            <a:r>
              <a:rPr lang="en-US" sz="11000" dirty="0">
                <a:effectLst>
                  <a:glow rad="127000">
                    <a:srgbClr val="220B00"/>
                  </a:glow>
                </a:effectLst>
                <a:latin typeface="AR CHRISTY" panose="02000000000000000000" pitchFamily="2" charset="0"/>
              </a:rPr>
              <a:t>Harvest</a:t>
            </a:r>
          </a:p>
        </p:txBody>
      </p:sp>
    </p:spTree>
    <p:extLst>
      <p:ext uri="{BB962C8B-B14F-4D97-AF65-F5344CB8AC3E}">
        <p14:creationId xmlns:p14="http://schemas.microsoft.com/office/powerpoint/2010/main" val="3426967914"/>
      </p:ext>
    </p:extLst>
  </p:cSld>
  <p:clrMapOvr>
    <a:masterClrMapping/>
  </p:clrMapOvr>
  <p:transition advTm="1337"/>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2057400"/>
            <a:ext cx="5181600" cy="4800600"/>
          </a:xfrm>
        </p:spPr>
        <p:txBody>
          <a:bodyPr lIns="0" tIns="0" rIns="0" bIns="0"/>
          <a:lstStyle/>
          <a:p>
            <a:pPr marL="0" indent="0">
              <a:buNone/>
            </a:pPr>
            <a:r>
              <a:rPr lang="en-US" sz="3200" dirty="0">
                <a:effectLst>
                  <a:glow rad="215900">
                    <a:srgbClr val="180800"/>
                  </a:glow>
                  <a:outerShdw blurRad="50800" dist="50800" dir="5400000" algn="ctr" rotWithShape="0">
                    <a:srgbClr val="0B0026"/>
                  </a:outerShdw>
                </a:effectLst>
              </a:rPr>
              <a:t>This took place three days after Passover.</a:t>
            </a:r>
          </a:p>
          <a:p>
            <a:pPr marL="0" indent="0">
              <a:buNone/>
            </a:pPr>
            <a:endParaRPr lang="en-US" sz="3200" dirty="0">
              <a:effectLst>
                <a:glow rad="215900">
                  <a:srgbClr val="180800"/>
                </a:glow>
                <a:outerShdw blurRad="50800" dist="50800" dir="5400000" algn="ctr" rotWithShape="0">
                  <a:srgbClr val="0B0026"/>
                </a:outerShdw>
              </a:effectLst>
            </a:endParaRPr>
          </a:p>
          <a:p>
            <a:pPr marL="0" indent="0">
              <a:buNone/>
            </a:pPr>
            <a:r>
              <a:rPr lang="en-US" sz="3200" dirty="0">
                <a:effectLst>
                  <a:glow rad="215900">
                    <a:srgbClr val="180800"/>
                  </a:glow>
                  <a:outerShdw blurRad="50800" dist="50800" dir="5400000" algn="ctr" rotWithShape="0">
                    <a:srgbClr val="0B0026"/>
                  </a:outerShdw>
                </a:effectLst>
              </a:rPr>
              <a:t>On this day they brought the first sheave of grain to the Temple. The priest held it up and waved before the Lord.</a:t>
            </a:r>
          </a:p>
          <a:p>
            <a:pPr marL="0" indent="0">
              <a:buNone/>
            </a:pPr>
            <a:endParaRPr lang="en-US" sz="3200" dirty="0">
              <a:effectLst>
                <a:glow rad="215900">
                  <a:srgbClr val="180800"/>
                </a:glow>
                <a:outerShdw blurRad="50800" dist="50800" dir="5400000" algn="ctr" rotWithShape="0">
                  <a:srgbClr val="0B0026"/>
                </a:outerShdw>
              </a:effectLst>
            </a:endParaRPr>
          </a:p>
        </p:txBody>
      </p:sp>
      <p:sp>
        <p:nvSpPr>
          <p:cNvPr id="68" name="Content Placeholder 2"/>
          <p:cNvSpPr txBox="1">
            <a:spLocks/>
          </p:cNvSpPr>
          <p:nvPr/>
        </p:nvSpPr>
        <p:spPr bwMode="auto">
          <a:xfrm>
            <a:off x="3657600" y="-76200"/>
            <a:ext cx="5486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5400" kern="0" dirty="0">
                <a:effectLst>
                  <a:glow rad="215900">
                    <a:srgbClr val="180800"/>
                  </a:glow>
                  <a:outerShdw blurRad="50800" dist="50800" dir="5400000" algn="ctr" rotWithShape="0">
                    <a:srgbClr val="0B0026"/>
                  </a:outerShdw>
                </a:effectLst>
              </a:rPr>
              <a:t>1</a:t>
            </a:r>
            <a:r>
              <a:rPr lang="en-US" sz="5400" kern="0" baseline="30000" dirty="0">
                <a:effectLst>
                  <a:glow rad="215900">
                    <a:srgbClr val="180800"/>
                  </a:glow>
                  <a:outerShdw blurRad="50800" dist="50800" dir="5400000" algn="ctr" rotWithShape="0">
                    <a:srgbClr val="0B0026"/>
                  </a:outerShdw>
                </a:effectLst>
              </a:rPr>
              <a:t>st</a:t>
            </a:r>
            <a:r>
              <a:rPr lang="en-US" sz="5400" kern="0" dirty="0">
                <a:effectLst>
                  <a:glow rad="215900">
                    <a:srgbClr val="180800"/>
                  </a:glow>
                  <a:outerShdw blurRad="50800" dist="50800" dir="5400000" algn="ctr" rotWithShape="0">
                    <a:srgbClr val="0B0026"/>
                  </a:outerShdw>
                </a:effectLst>
              </a:rPr>
              <a:t> The Feast of </a:t>
            </a:r>
            <a:r>
              <a:rPr lang="en-US" sz="5400" kern="0" dirty="0" err="1">
                <a:effectLst>
                  <a:glow rad="215900">
                    <a:srgbClr val="180800"/>
                  </a:glow>
                  <a:outerShdw blurRad="50800" dist="50800" dir="5400000" algn="ctr" rotWithShape="0">
                    <a:srgbClr val="0B0026"/>
                  </a:outerShdw>
                </a:effectLst>
              </a:rPr>
              <a:t>Firstfruits</a:t>
            </a:r>
            <a:endParaRPr lang="en-US" sz="5400" kern="0" dirty="0">
              <a:effectLst>
                <a:glow rad="215900">
                  <a:srgbClr val="180800"/>
                </a:glow>
                <a:outerShdw blurRad="50800" dist="50800" dir="5400000" algn="ctr" rotWithShape="0">
                  <a:srgbClr val="0B0026"/>
                </a:outerShdw>
              </a:effectLst>
            </a:endParaRPr>
          </a:p>
          <a:p>
            <a:pPr marL="0" indent="0">
              <a:buFont typeface="Wingdings" pitchFamily="2" charset="2"/>
              <a:buNone/>
            </a:pPr>
            <a:endParaRPr lang="en-US" sz="1400" kern="0" dirty="0">
              <a:effectLst>
                <a:glow rad="215900">
                  <a:srgbClr val="180800"/>
                </a:glow>
                <a:outerShdw blurRad="50800" dist="50800" dir="5400000" algn="ctr" rotWithShape="0">
                  <a:srgbClr val="0B0026"/>
                </a:outerShdw>
              </a:effectLst>
            </a:endParaRPr>
          </a:p>
        </p:txBody>
      </p:sp>
      <p:pic>
        <p:nvPicPr>
          <p:cNvPr id="3075" name="Picture 3" descr="http://celebratethefeasts.org/wp-content/uploads/2014/03/first-fruits.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1000"/>
                    </a14:imgEffect>
                    <a14:imgEffect>
                      <a14:colorTemperature colorTemp="5300"/>
                    </a14:imgEffect>
                    <a14:imgEffect>
                      <a14:saturation sat="212000"/>
                    </a14:imgEffect>
                    <a14:imgEffect>
                      <a14:brightnessContrast bright="22000" contrast="22000"/>
                    </a14:imgEffect>
                  </a14:imgLayer>
                </a14:imgProps>
              </a:ext>
              <a:ext uri="{28A0092B-C50C-407E-A947-70E740481C1C}">
                <a14:useLocalDpi xmlns:a14="http://schemas.microsoft.com/office/drawing/2010/main" val="0"/>
              </a:ext>
            </a:extLst>
          </a:blip>
          <a:srcRect/>
          <a:stretch>
            <a:fillRect/>
          </a:stretch>
        </p:blipFill>
        <p:spPr bwMode="auto">
          <a:xfrm>
            <a:off x="0" y="-54988"/>
            <a:ext cx="3657600" cy="6917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444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0" y="2057400"/>
            <a:ext cx="5181600" cy="4800600"/>
          </a:xfrm>
        </p:spPr>
        <p:txBody>
          <a:bodyPr lIns="0" tIns="0" rIns="0" bIns="0"/>
          <a:lstStyle/>
          <a:p>
            <a:pPr marL="0" indent="0">
              <a:buNone/>
            </a:pPr>
            <a:r>
              <a:rPr lang="en-US" sz="3200" dirty="0"/>
              <a:t>“… you must bring the first bundle of grain from your harvest to the priest… he will present the bundle on the day after the Sabbath… offer a male lamb, one year old, that has nothing wrong with it...” </a:t>
            </a:r>
            <a:r>
              <a:rPr lang="en-US" sz="2000" dirty="0"/>
              <a:t>Lev. 23:10-12</a:t>
            </a:r>
          </a:p>
          <a:p>
            <a:pPr marL="0" indent="0">
              <a:buNone/>
            </a:pPr>
            <a:endParaRPr lang="en-US" sz="3200" dirty="0">
              <a:effectLst>
                <a:glow rad="215900">
                  <a:srgbClr val="180800"/>
                </a:glow>
                <a:outerShdw blurRad="50800" dist="50800" dir="5400000" algn="ctr" rotWithShape="0">
                  <a:srgbClr val="0B0026"/>
                </a:outerShdw>
              </a:effectLst>
            </a:endParaRPr>
          </a:p>
        </p:txBody>
      </p:sp>
      <p:sp>
        <p:nvSpPr>
          <p:cNvPr id="68" name="Content Placeholder 2"/>
          <p:cNvSpPr txBox="1">
            <a:spLocks/>
          </p:cNvSpPr>
          <p:nvPr/>
        </p:nvSpPr>
        <p:spPr bwMode="auto">
          <a:xfrm>
            <a:off x="3657600" y="-76200"/>
            <a:ext cx="5486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5400" kern="0" dirty="0">
                <a:effectLst>
                  <a:glow rad="215900">
                    <a:srgbClr val="180800"/>
                  </a:glow>
                  <a:outerShdw blurRad="50800" dist="50800" dir="5400000" algn="ctr" rotWithShape="0">
                    <a:srgbClr val="0B0026"/>
                  </a:outerShdw>
                </a:effectLst>
              </a:rPr>
              <a:t>The Feast of </a:t>
            </a:r>
            <a:r>
              <a:rPr lang="en-US" sz="5400" kern="0" dirty="0" err="1">
                <a:effectLst>
                  <a:glow rad="215900">
                    <a:srgbClr val="180800"/>
                  </a:glow>
                  <a:outerShdw blurRad="50800" dist="50800" dir="5400000" algn="ctr" rotWithShape="0">
                    <a:srgbClr val="0B0026"/>
                  </a:outerShdw>
                </a:effectLst>
              </a:rPr>
              <a:t>Firstfruits</a:t>
            </a:r>
            <a:endParaRPr lang="en-US" sz="5400" kern="0" dirty="0">
              <a:effectLst>
                <a:glow rad="215900">
                  <a:srgbClr val="180800"/>
                </a:glow>
                <a:outerShdw blurRad="50800" dist="50800" dir="5400000" algn="ctr" rotWithShape="0">
                  <a:srgbClr val="0B0026"/>
                </a:outerShdw>
              </a:effectLst>
            </a:endParaRPr>
          </a:p>
          <a:p>
            <a:pPr marL="0" indent="0">
              <a:buFont typeface="Wingdings" pitchFamily="2" charset="2"/>
              <a:buNone/>
            </a:pPr>
            <a:endParaRPr lang="en-US" sz="1400" kern="0" dirty="0">
              <a:effectLst>
                <a:glow rad="215900">
                  <a:srgbClr val="180800"/>
                </a:glow>
                <a:outerShdw blurRad="50800" dist="50800" dir="5400000" algn="ctr" rotWithShape="0">
                  <a:srgbClr val="0B0026"/>
                </a:outerShdw>
              </a:effectLst>
            </a:endParaRPr>
          </a:p>
        </p:txBody>
      </p:sp>
      <p:pic>
        <p:nvPicPr>
          <p:cNvPr id="3075" name="Picture 3" descr="http://celebratethefeasts.org/wp-content/uploads/2014/03/first-fruits.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1000"/>
                    </a14:imgEffect>
                    <a14:imgEffect>
                      <a14:colorTemperature colorTemp="5300"/>
                    </a14:imgEffect>
                    <a14:imgEffect>
                      <a14:saturation sat="212000"/>
                    </a14:imgEffect>
                    <a14:imgEffect>
                      <a14:brightnessContrast bright="22000" contrast="22000"/>
                    </a14:imgEffect>
                  </a14:imgLayer>
                </a14:imgProps>
              </a:ext>
              <a:ext uri="{28A0092B-C50C-407E-A947-70E740481C1C}">
                <a14:useLocalDpi xmlns:a14="http://schemas.microsoft.com/office/drawing/2010/main" val="0"/>
              </a:ext>
            </a:extLst>
          </a:blip>
          <a:srcRect/>
          <a:stretch>
            <a:fillRect/>
          </a:stretch>
        </p:blipFill>
        <p:spPr bwMode="auto">
          <a:xfrm>
            <a:off x="0" y="-54988"/>
            <a:ext cx="3657600" cy="6917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6497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7F7F-5040-4104-B633-8C5F6F8BE80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0000"/>
                    </a14:imgEffect>
                    <a14:imgEffect>
                      <a14:brightnessContrast bright="9000" contrast="1000"/>
                    </a14:imgEffect>
                  </a14:imgLayer>
                </a14:imgProps>
              </a:ext>
              <a:ext uri="{28A0092B-C50C-407E-A947-70E740481C1C}">
                <a14:useLocalDpi xmlns:a14="http://schemas.microsoft.com/office/drawing/2010/main" val="0"/>
              </a:ext>
            </a:extLst>
          </a:blip>
          <a:srcRect l="31672" r="35388"/>
          <a:stretch/>
        </p:blipFill>
        <p:spPr>
          <a:xfrm>
            <a:off x="0" y="0"/>
            <a:ext cx="4038600" cy="6858000"/>
          </a:xfrm>
          <a:prstGeom prst="rect">
            <a:avLst/>
          </a:prstGeom>
          <a:effectLst>
            <a:softEdge rad="0"/>
          </a:effectLst>
        </p:spPr>
      </p:pic>
      <p:sp>
        <p:nvSpPr>
          <p:cNvPr id="3" name="Content Placeholder 2"/>
          <p:cNvSpPr>
            <a:spLocks noGrp="1"/>
          </p:cNvSpPr>
          <p:nvPr>
            <p:ph idx="1"/>
          </p:nvPr>
        </p:nvSpPr>
        <p:spPr>
          <a:xfrm>
            <a:off x="4191000" y="1524000"/>
            <a:ext cx="4953000" cy="5257800"/>
          </a:xfrm>
        </p:spPr>
        <p:txBody>
          <a:bodyPr lIns="0" tIns="0" rIns="0" bIns="0"/>
          <a:lstStyle/>
          <a:p>
            <a:pPr marL="0" indent="0">
              <a:buNone/>
            </a:pPr>
            <a:r>
              <a:rPr lang="en-US" sz="3200" dirty="0">
                <a:effectLst>
                  <a:glow rad="215900">
                    <a:srgbClr val="180800"/>
                  </a:glow>
                  <a:outerShdw blurRad="50800" dist="50800" dir="5400000" algn="ctr" rotWithShape="0">
                    <a:srgbClr val="0B0026"/>
                  </a:outerShdw>
                </a:effectLst>
              </a:rPr>
              <a:t>Jesus died on Passover Day. He was perfect!</a:t>
            </a:r>
            <a:endParaRPr lang="en-US" sz="1600" dirty="0">
              <a:effectLst>
                <a:glow rad="215900">
                  <a:srgbClr val="180800"/>
                </a:glow>
                <a:outerShdw blurRad="50800" dist="50800" dir="5400000" algn="ctr" rotWithShape="0">
                  <a:srgbClr val="0B0026"/>
                </a:outerShdw>
              </a:effectLst>
            </a:endParaRPr>
          </a:p>
          <a:p>
            <a:pPr marL="0" indent="0">
              <a:buNone/>
            </a:pPr>
            <a:r>
              <a:rPr lang="en-US" sz="3200" dirty="0">
                <a:effectLst>
                  <a:glow rad="215900">
                    <a:srgbClr val="180800"/>
                  </a:glow>
                  <a:outerShdw blurRad="50800" dist="50800" dir="5400000" algn="ctr" rotWithShape="0">
                    <a:srgbClr val="0B0026"/>
                  </a:outerShdw>
                </a:effectLst>
              </a:rPr>
              <a:t>Like a seed, He was planted in the earth.</a:t>
            </a:r>
            <a:endParaRPr lang="en-US" sz="800" dirty="0">
              <a:effectLst>
                <a:glow rad="215900">
                  <a:srgbClr val="180800"/>
                </a:glow>
                <a:outerShdw blurRad="50800" dist="50800" dir="5400000" algn="ctr" rotWithShape="0">
                  <a:srgbClr val="0B0026"/>
                </a:outerShdw>
              </a:effectLst>
            </a:endParaRPr>
          </a:p>
          <a:p>
            <a:pPr marL="0" indent="0">
              <a:buNone/>
            </a:pPr>
            <a:r>
              <a:rPr lang="en-US" sz="3200" dirty="0">
                <a:effectLst>
                  <a:glow rad="215900">
                    <a:srgbClr val="180800"/>
                  </a:glow>
                  <a:outerShdw blurRad="50800" dist="50800" dir="5400000" algn="ctr" rotWithShape="0">
                    <a:srgbClr val="0B0026"/>
                  </a:outerShdw>
                </a:effectLst>
              </a:rPr>
              <a:t>Three days later (during the Feast of </a:t>
            </a:r>
            <a:r>
              <a:rPr lang="en-US" sz="3200" dirty="0" err="1">
                <a:effectLst>
                  <a:glow rad="215900">
                    <a:srgbClr val="180800"/>
                  </a:glow>
                  <a:outerShdw blurRad="50800" dist="50800" dir="5400000" algn="ctr" rotWithShape="0">
                    <a:srgbClr val="0B0026"/>
                  </a:outerShdw>
                </a:effectLst>
              </a:rPr>
              <a:t>Firstfruits</a:t>
            </a:r>
            <a:r>
              <a:rPr lang="en-US" sz="3200" dirty="0">
                <a:effectLst>
                  <a:glow rad="215900">
                    <a:srgbClr val="180800"/>
                  </a:glow>
                  <a:outerShdw blurRad="50800" dist="50800" dir="5400000" algn="ctr" rotWithShape="0">
                    <a:srgbClr val="0B0026"/>
                  </a:outerShdw>
                </a:effectLst>
              </a:rPr>
              <a:t>) Jesus came out of he ground. </a:t>
            </a:r>
          </a:p>
          <a:p>
            <a:pPr marL="0" indent="0">
              <a:buNone/>
            </a:pPr>
            <a:r>
              <a:rPr lang="en-US" sz="3200" dirty="0">
                <a:effectLst>
                  <a:glow rad="215900">
                    <a:srgbClr val="180800"/>
                  </a:glow>
                  <a:outerShdw blurRad="50800" dist="50800" dir="5400000" algn="ctr" rotWithShape="0">
                    <a:srgbClr val="0B0026"/>
                  </a:outerShdw>
                </a:effectLst>
              </a:rPr>
              <a:t>The first fruit to ripen in God’s harvest.</a:t>
            </a:r>
          </a:p>
        </p:txBody>
      </p:sp>
      <p:sp>
        <p:nvSpPr>
          <p:cNvPr id="68" name="Content Placeholder 2"/>
          <p:cNvSpPr txBox="1">
            <a:spLocks/>
          </p:cNvSpPr>
          <p:nvPr/>
        </p:nvSpPr>
        <p:spPr bwMode="auto">
          <a:xfrm>
            <a:off x="4191000" y="-76200"/>
            <a:ext cx="5105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5400" kern="0" dirty="0">
                <a:effectLst>
                  <a:glow rad="215900">
                    <a:srgbClr val="180800"/>
                  </a:glow>
                  <a:outerShdw blurRad="50800" dist="50800" dir="5400000" algn="ctr" rotWithShape="0">
                    <a:srgbClr val="0B0026"/>
                  </a:outerShdw>
                </a:effectLst>
              </a:rPr>
              <a:t>Jesus is God’s </a:t>
            </a:r>
            <a:r>
              <a:rPr lang="en-US" sz="5400" kern="0" dirty="0" err="1">
                <a:effectLst>
                  <a:glow rad="215900">
                    <a:srgbClr val="180800"/>
                  </a:glow>
                  <a:outerShdw blurRad="50800" dist="50800" dir="5400000" algn="ctr" rotWithShape="0">
                    <a:srgbClr val="0B0026"/>
                  </a:outerShdw>
                </a:effectLst>
              </a:rPr>
              <a:t>Firstfruits</a:t>
            </a:r>
            <a:endParaRPr lang="en-US" sz="5400" kern="0" dirty="0">
              <a:effectLst>
                <a:glow rad="215900">
                  <a:srgbClr val="180800"/>
                </a:glow>
                <a:outerShdw blurRad="50800" dist="50800" dir="5400000" algn="ctr" rotWithShape="0">
                  <a:srgbClr val="0B0026"/>
                </a:outerShdw>
              </a:effectLst>
            </a:endParaRPr>
          </a:p>
          <a:p>
            <a:pPr marL="0" indent="0">
              <a:buFont typeface="Wingdings" pitchFamily="2" charset="2"/>
              <a:buNone/>
            </a:pPr>
            <a:endParaRPr lang="en-US" sz="1400" kern="0" dirty="0">
              <a:effectLst>
                <a:glow rad="215900">
                  <a:srgbClr val="180800"/>
                </a:glow>
                <a:outerShdw blurRad="50800" dist="50800" dir="5400000" algn="ctr" rotWithShape="0">
                  <a:srgbClr val="0B0026"/>
                </a:outerShdw>
              </a:effectLst>
            </a:endParaRPr>
          </a:p>
        </p:txBody>
      </p:sp>
    </p:spTree>
    <p:custDataLst>
      <p:tags r:id="rId1"/>
    </p:custDataLst>
    <p:extLst>
      <p:ext uri="{BB962C8B-B14F-4D97-AF65-F5344CB8AC3E}">
        <p14:creationId xmlns:p14="http://schemas.microsoft.com/office/powerpoint/2010/main" val="331089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2209800"/>
            <a:ext cx="4953000" cy="4648200"/>
          </a:xfrm>
        </p:spPr>
        <p:txBody>
          <a:bodyPr lIns="0" tIns="0" rIns="0" bIns="0"/>
          <a:lstStyle/>
          <a:p>
            <a:pPr marL="0" indent="0">
              <a:buNone/>
            </a:pPr>
            <a:r>
              <a:rPr lang="en-US" sz="3200" dirty="0"/>
              <a:t>"… Christ … raised from the dead, the </a:t>
            </a:r>
            <a:r>
              <a:rPr lang="en-US" sz="3200" dirty="0" err="1"/>
              <a:t>firstfruits</a:t>
            </a:r>
            <a:r>
              <a:rPr lang="en-US" sz="3200" dirty="0"/>
              <a:t> … </a:t>
            </a:r>
          </a:p>
          <a:p>
            <a:pPr marL="0" indent="0">
              <a:buNone/>
            </a:pPr>
            <a:endParaRPr lang="en-US" sz="900" dirty="0"/>
          </a:p>
          <a:p>
            <a:pPr marL="0" indent="0">
              <a:buNone/>
            </a:pPr>
            <a:r>
              <a:rPr lang="en-US" sz="3200" dirty="0"/>
              <a:t>in Christ, all will be made alive… </a:t>
            </a:r>
          </a:p>
          <a:p>
            <a:pPr marL="0" indent="0">
              <a:buNone/>
            </a:pPr>
            <a:r>
              <a:rPr lang="en-US" sz="3200" dirty="0"/>
              <a:t>Christ, the </a:t>
            </a:r>
            <a:r>
              <a:rPr lang="en-US" sz="3200" dirty="0" err="1"/>
              <a:t>firstfruits</a:t>
            </a:r>
            <a:r>
              <a:rPr lang="en-US" sz="3200" dirty="0"/>
              <a:t>; </a:t>
            </a:r>
          </a:p>
          <a:p>
            <a:pPr marL="0" indent="0">
              <a:buNone/>
            </a:pPr>
            <a:r>
              <a:rPr lang="en-US" sz="3200" dirty="0"/>
              <a:t>afterward, at His coming, those who belong to Christ.”  </a:t>
            </a:r>
            <a:r>
              <a:rPr lang="en-US" sz="1800" dirty="0"/>
              <a:t>1 Cor. 15:20-23.</a:t>
            </a:r>
          </a:p>
        </p:txBody>
      </p:sp>
      <p:sp>
        <p:nvSpPr>
          <p:cNvPr id="68" name="Content Placeholder 2"/>
          <p:cNvSpPr txBox="1">
            <a:spLocks/>
          </p:cNvSpPr>
          <p:nvPr/>
        </p:nvSpPr>
        <p:spPr bwMode="auto">
          <a:xfrm>
            <a:off x="3962400" y="-152400"/>
            <a:ext cx="5257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5400" kern="0" dirty="0">
                <a:effectLst>
                  <a:glow rad="215900">
                    <a:srgbClr val="180800"/>
                  </a:glow>
                  <a:outerShdw blurRad="50800" dist="50800" dir="5400000" algn="ctr" rotWithShape="0">
                    <a:srgbClr val="0B0026"/>
                  </a:outerShdw>
                </a:effectLst>
              </a:rPr>
              <a:t>Jesus is God’s </a:t>
            </a:r>
            <a:r>
              <a:rPr lang="en-US" sz="5400" kern="0" dirty="0" err="1">
                <a:effectLst>
                  <a:glow rad="215900">
                    <a:srgbClr val="180800"/>
                  </a:glow>
                  <a:outerShdw blurRad="50800" dist="50800" dir="5400000" algn="ctr" rotWithShape="0">
                    <a:srgbClr val="0B0026"/>
                  </a:outerShdw>
                </a:effectLst>
              </a:rPr>
              <a:t>Firstfruits</a:t>
            </a:r>
            <a:endParaRPr lang="en-US" sz="5400" kern="0" dirty="0">
              <a:effectLst>
                <a:glow rad="215900">
                  <a:srgbClr val="180800"/>
                </a:glow>
                <a:outerShdw blurRad="50800" dist="50800" dir="5400000" algn="ctr" rotWithShape="0">
                  <a:srgbClr val="0B0026"/>
                </a:outerShdw>
              </a:effectLst>
            </a:endParaRPr>
          </a:p>
        </p:txBody>
      </p:sp>
      <p:pic>
        <p:nvPicPr>
          <p:cNvPr id="5" name="Picture 4">
            <a:extLst>
              <a:ext uri="{FF2B5EF4-FFF2-40B4-BE49-F238E27FC236}">
                <a16:creationId xmlns:a16="http://schemas.microsoft.com/office/drawing/2014/main" id="{A13BF1B5-ACE1-43DC-AB62-4EF545B2C46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bright="9000" contrast="1000"/>
                    </a14:imgEffect>
                  </a14:imgLayer>
                </a14:imgProps>
              </a:ext>
              <a:ext uri="{28A0092B-C50C-407E-A947-70E740481C1C}">
                <a14:useLocalDpi xmlns:a14="http://schemas.microsoft.com/office/drawing/2010/main" val="0"/>
              </a:ext>
            </a:extLst>
          </a:blip>
          <a:srcRect l="31672" r="35388"/>
          <a:stretch/>
        </p:blipFill>
        <p:spPr>
          <a:xfrm>
            <a:off x="0" y="0"/>
            <a:ext cx="4038600" cy="6858000"/>
          </a:xfrm>
          <a:prstGeom prst="rect">
            <a:avLst/>
          </a:prstGeom>
          <a:effectLst>
            <a:softEdge rad="0"/>
          </a:effectLst>
        </p:spPr>
      </p:pic>
    </p:spTree>
    <p:custDataLst>
      <p:tags r:id="rId1"/>
    </p:custDataLst>
    <p:extLst>
      <p:ext uri="{BB962C8B-B14F-4D97-AF65-F5344CB8AC3E}">
        <p14:creationId xmlns:p14="http://schemas.microsoft.com/office/powerpoint/2010/main" val="1245122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1600201"/>
            <a:ext cx="5029200" cy="2057400"/>
          </a:xfrm>
        </p:spPr>
        <p:txBody>
          <a:bodyPr lIns="0" tIns="0" rIns="0" bIns="0"/>
          <a:lstStyle/>
          <a:p>
            <a:pPr marL="0" indent="0">
              <a:buNone/>
            </a:pPr>
            <a:r>
              <a:rPr lang="en-US" sz="3200" dirty="0"/>
              <a:t>This takes place 50 days after the “</a:t>
            </a:r>
            <a:r>
              <a:rPr lang="en-US" sz="3200" dirty="0" err="1"/>
              <a:t>Firstfruits</a:t>
            </a:r>
            <a:r>
              <a:rPr lang="en-US" sz="3200" dirty="0"/>
              <a:t>” (that is 7 Sabbaths – or a perfect age of time).</a:t>
            </a:r>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1800" dirty="0"/>
          </a:p>
        </p:txBody>
      </p:sp>
      <p:sp>
        <p:nvSpPr>
          <p:cNvPr id="68" name="Content Placeholder 2"/>
          <p:cNvSpPr txBox="1">
            <a:spLocks/>
          </p:cNvSpPr>
          <p:nvPr/>
        </p:nvSpPr>
        <p:spPr bwMode="auto">
          <a:xfrm>
            <a:off x="3886200" y="-152400"/>
            <a:ext cx="5257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5400" kern="0" dirty="0">
                <a:effectLst>
                  <a:glow rad="215900">
                    <a:srgbClr val="180800"/>
                  </a:glow>
                  <a:outerShdw blurRad="50800" dist="50800" dir="5400000" algn="ctr" rotWithShape="0">
                    <a:srgbClr val="0B0026"/>
                  </a:outerShdw>
                </a:effectLst>
              </a:rPr>
              <a:t>2</a:t>
            </a:r>
            <a:r>
              <a:rPr lang="en-US" sz="5400" kern="0" baseline="30000" dirty="0">
                <a:effectLst>
                  <a:glow rad="215900">
                    <a:srgbClr val="180800"/>
                  </a:glow>
                  <a:outerShdw blurRad="50800" dist="50800" dir="5400000" algn="ctr" rotWithShape="0">
                    <a:srgbClr val="0B0026"/>
                  </a:outerShdw>
                </a:effectLst>
              </a:rPr>
              <a:t>nd</a:t>
            </a:r>
            <a:r>
              <a:rPr lang="en-US" sz="5400" kern="0" dirty="0">
                <a:effectLst>
                  <a:glow rad="215900">
                    <a:srgbClr val="180800"/>
                  </a:glow>
                  <a:outerShdw blurRad="50800" dist="50800" dir="5400000" algn="ctr" rotWithShape="0">
                    <a:srgbClr val="0B0026"/>
                  </a:outerShdw>
                </a:effectLst>
              </a:rPr>
              <a:t> The Feast of Harvest</a:t>
            </a:r>
          </a:p>
          <a:p>
            <a:pPr marL="0" indent="0">
              <a:buFont typeface="Wingdings" pitchFamily="2" charset="2"/>
              <a:buNone/>
            </a:pPr>
            <a:endParaRPr lang="en-US" sz="1400" kern="0" dirty="0">
              <a:effectLst>
                <a:glow rad="215900">
                  <a:srgbClr val="180800"/>
                </a:glow>
                <a:outerShdw blurRad="50800" dist="50800" dir="5400000" algn="ctr" rotWithShape="0">
                  <a:srgbClr val="0B0026"/>
                </a:outerShdw>
              </a:effectLst>
            </a:endParaRPr>
          </a:p>
        </p:txBody>
      </p:sp>
      <p:pic>
        <p:nvPicPr>
          <p:cNvPr id="6147" name="Picture 3" descr="http://mymorningmeditations.files.wordpress.com/2013/08/shavuot_two_loaves.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colorTemperature colorTemp="7600"/>
                    </a14:imgEffect>
                    <a14:imgEffect>
                      <a14:saturation sat="172000"/>
                    </a14:imgEffect>
                    <a14:imgEffect>
                      <a14:brightnessContrast bright="8000" contrast="28000"/>
                    </a14:imgEffect>
                  </a14:imgLayer>
                </a14:imgProps>
              </a:ext>
              <a:ext uri="{28A0092B-C50C-407E-A947-70E740481C1C}">
                <a14:useLocalDpi xmlns:a14="http://schemas.microsoft.com/office/drawing/2010/main" val="0"/>
              </a:ext>
            </a:extLst>
          </a:blip>
          <a:srcRect/>
          <a:stretch>
            <a:fillRect/>
          </a:stretch>
        </p:blipFill>
        <p:spPr bwMode="auto">
          <a:xfrm>
            <a:off x="0" y="1"/>
            <a:ext cx="4000500" cy="3810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152399" y="3810000"/>
            <a:ext cx="8976167" cy="304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t>On this day, at harvest’s end, two loaves of bread were waved before the Lord.</a:t>
            </a:r>
          </a:p>
          <a:p>
            <a:pPr marL="0" indent="0">
              <a:buNone/>
            </a:pPr>
            <a:endParaRPr lang="en-US" sz="1000" dirty="0"/>
          </a:p>
          <a:p>
            <a:pPr marL="0" indent="0">
              <a:buNone/>
            </a:pPr>
            <a:r>
              <a:rPr lang="en-US" sz="3200" dirty="0"/>
              <a:t>“Bring two loaves of bread…fine flour… baked with yeast. Bring them to me as a wave offering...” </a:t>
            </a:r>
            <a:r>
              <a:rPr lang="en-US" sz="2000" dirty="0"/>
              <a:t>Lev. 23:15-17</a:t>
            </a:r>
          </a:p>
          <a:p>
            <a:pPr marL="0" indent="0">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1800" kern="0" dirty="0"/>
          </a:p>
        </p:txBody>
      </p:sp>
    </p:spTree>
    <p:extLst>
      <p:ext uri="{BB962C8B-B14F-4D97-AF65-F5344CB8AC3E}">
        <p14:creationId xmlns:p14="http://schemas.microsoft.com/office/powerpoint/2010/main" val="3331573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2874" y="0"/>
            <a:ext cx="3841126" cy="5181600"/>
          </a:xfrm>
        </p:spPr>
        <p:txBody>
          <a:bodyPr lIns="0" tIns="0" rIns="0" bIns="0"/>
          <a:lstStyle/>
          <a:p>
            <a:pPr marL="0" indent="0">
              <a:buNone/>
            </a:pPr>
            <a:r>
              <a:rPr lang="en-US" sz="3200" dirty="0"/>
              <a:t>On this very day (Pentecost), the Holy Spirit fell upon the disciples &amp; 3,000 souls were saved. </a:t>
            </a:r>
          </a:p>
          <a:p>
            <a:pPr marL="0" indent="0">
              <a:buNone/>
            </a:pPr>
            <a:r>
              <a:rPr lang="en-US" sz="3200" dirty="0"/>
              <a:t>This was the harvest God longed for—the birth of the Church.</a:t>
            </a:r>
            <a:endParaRPr lang="en-US" sz="2000" dirty="0"/>
          </a:p>
          <a:p>
            <a:pPr marL="0" indent="0">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1800" dirty="0"/>
          </a:p>
        </p:txBody>
      </p:sp>
      <p:sp>
        <p:nvSpPr>
          <p:cNvPr id="6" name="Content Placeholder 2"/>
          <p:cNvSpPr txBox="1">
            <a:spLocks/>
          </p:cNvSpPr>
          <p:nvPr/>
        </p:nvSpPr>
        <p:spPr bwMode="auto">
          <a:xfrm>
            <a:off x="152399" y="5334000"/>
            <a:ext cx="8915401" cy="152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“Then they were all filled with the Holy Spirit… and that day about 3,000 people were added” </a:t>
            </a:r>
            <a:r>
              <a:rPr lang="en-US" sz="2000" dirty="0"/>
              <a:t>Acts</a:t>
            </a:r>
            <a:r>
              <a:rPr lang="en-US" sz="3200" dirty="0"/>
              <a:t> </a:t>
            </a:r>
            <a:r>
              <a:rPr lang="en-US" sz="2000" dirty="0"/>
              <a:t>2:4,41</a:t>
            </a:r>
          </a:p>
          <a:p>
            <a:pPr marL="514350" indent="-514350" algn="r">
              <a:buFont typeface="+mj-lt"/>
              <a:buAutoNum type="arabicPeriod"/>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1800" kern="0" dirty="0"/>
          </a:p>
        </p:txBody>
      </p:sp>
      <p:pic>
        <p:nvPicPr>
          <p:cNvPr id="1026" name="Picture 2" descr="http://missionalorientation.files.wordpress.com/2011/06/pentecost-church-bulletin-cover-e130801857659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12000"/>
                    </a14:imgEffect>
                    <a14:imgEffect>
                      <a14:colorTemperature colorTemp="5000"/>
                    </a14:imgEffect>
                    <a14:imgEffect>
                      <a14:saturation sat="128000"/>
                    </a14:imgEffect>
                    <a14:imgEffect>
                      <a14:brightnessContrast contrast="34000"/>
                    </a14:imgEffect>
                  </a14:imgLayer>
                </a14:imgProps>
              </a:ext>
              <a:ext uri="{28A0092B-C50C-407E-A947-70E740481C1C}">
                <a14:useLocalDpi xmlns:a14="http://schemas.microsoft.com/office/drawing/2010/main" val="0"/>
              </a:ext>
            </a:extLst>
          </a:blip>
          <a:srcRect b="7431"/>
          <a:stretch/>
        </p:blipFill>
        <p:spPr bwMode="auto">
          <a:xfrm>
            <a:off x="-1" y="0"/>
            <a:ext cx="5181601"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82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76202"/>
            <a:ext cx="5029200" cy="3962398"/>
          </a:xfrm>
        </p:spPr>
        <p:txBody>
          <a:bodyPr lIns="0" tIns="0" rIns="0" bIns="0"/>
          <a:lstStyle/>
          <a:p>
            <a:pPr marL="0" indent="0">
              <a:buNone/>
            </a:pPr>
            <a:r>
              <a:rPr lang="en-US" sz="3200" dirty="0"/>
              <a:t>The Church was born on the very day these two loaves were being waved before the Lord.</a:t>
            </a:r>
          </a:p>
          <a:p>
            <a:pPr marL="0" indent="0">
              <a:buNone/>
            </a:pPr>
            <a:endParaRPr lang="en-US" sz="1400" dirty="0"/>
          </a:p>
          <a:p>
            <a:pPr marL="0" indent="0">
              <a:buNone/>
            </a:pPr>
            <a:r>
              <a:rPr lang="en-US" sz="3200" dirty="0"/>
              <a:t>One representing the Jews &amp; the other representing the Gentiles.</a:t>
            </a:r>
          </a:p>
          <a:p>
            <a:pPr marL="0" indent="0">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3200" dirty="0"/>
          </a:p>
          <a:p>
            <a:pPr marL="0" indent="0" algn="r">
              <a:buNone/>
            </a:pPr>
            <a:endParaRPr lang="en-US" sz="1800" dirty="0"/>
          </a:p>
        </p:txBody>
      </p:sp>
      <p:pic>
        <p:nvPicPr>
          <p:cNvPr id="6147" name="Picture 3" descr="http://mymorningmeditations.files.wordpress.com/2013/08/shavuot_two_loaves.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colorTemperature colorTemp="7600"/>
                    </a14:imgEffect>
                    <a14:imgEffect>
                      <a14:saturation sat="172000"/>
                    </a14:imgEffect>
                    <a14:imgEffect>
                      <a14:brightnessContrast bright="8000" contrast="28000"/>
                    </a14:imgEffect>
                  </a14:imgLayer>
                </a14:imgProps>
              </a:ext>
              <a:ext uri="{28A0092B-C50C-407E-A947-70E740481C1C}">
                <a14:useLocalDpi xmlns:a14="http://schemas.microsoft.com/office/drawing/2010/main" val="0"/>
              </a:ext>
            </a:extLst>
          </a:blip>
          <a:srcRect/>
          <a:stretch>
            <a:fillRect/>
          </a:stretch>
        </p:blipFill>
        <p:spPr bwMode="auto">
          <a:xfrm>
            <a:off x="0" y="1"/>
            <a:ext cx="4000500" cy="3810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152399" y="4191000"/>
            <a:ext cx="8915401"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200" kern="0" dirty="0"/>
              <a:t>Unlike the unleavened bread that represented the sinless Christ, these loaves contained  yeast, reminding us of our forgiven sins.</a:t>
            </a:r>
          </a:p>
          <a:p>
            <a:pPr marL="0" indent="0">
              <a:buFont typeface="Wingdings" pitchFamily="2" charset="2"/>
              <a:buNone/>
            </a:pPr>
            <a:endParaRPr lang="en-US" sz="1100" kern="0" dirty="0"/>
          </a:p>
          <a:p>
            <a:pPr marL="0" indent="0">
              <a:buFont typeface="Wingdings" pitchFamily="2" charset="2"/>
              <a:buNone/>
            </a:pPr>
            <a:r>
              <a:rPr lang="en-US" sz="3200" kern="0" dirty="0"/>
              <a:t>This is a picture of God’s Harvest of SOULS!</a:t>
            </a:r>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3200" kern="0" dirty="0"/>
          </a:p>
          <a:p>
            <a:pPr marL="0" indent="0" algn="r">
              <a:buFont typeface="Wingdings" pitchFamily="2" charset="2"/>
              <a:buNone/>
            </a:pPr>
            <a:endParaRPr lang="en-US" sz="1800" kern="0" dirty="0"/>
          </a:p>
        </p:txBody>
      </p:sp>
    </p:spTree>
    <p:extLst>
      <p:ext uri="{BB962C8B-B14F-4D97-AF65-F5344CB8AC3E}">
        <p14:creationId xmlns:p14="http://schemas.microsoft.com/office/powerpoint/2010/main" val="1608815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elephantjournal.com/wp-content/uploads/2011/09/IMG_2053a1.jpe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6000"/>
                    </a14:imgEffect>
                    <a14:imgEffect>
                      <a14:colorTemperature colorTemp="5900"/>
                    </a14:imgEffect>
                    <a14:imgEffect>
                      <a14:saturation sat="155000"/>
                    </a14:imgEffect>
                    <a14:imgEffect>
                      <a14:brightnessContrast bright="22000" contrast="16000"/>
                    </a14:imgEffect>
                  </a14:imgLayer>
                </a14:imgProps>
              </a:ext>
              <a:ext uri="{28A0092B-C50C-407E-A947-70E740481C1C}">
                <a14:useLocalDpi xmlns:a14="http://schemas.microsoft.com/office/drawing/2010/main" val="0"/>
              </a:ext>
            </a:extLst>
          </a:blip>
          <a:srcRect/>
          <a:stretch>
            <a:fillRect/>
          </a:stretch>
        </p:blipFill>
        <p:spPr bwMode="auto">
          <a:xfrm>
            <a:off x="0" y="0"/>
            <a:ext cx="9136862" cy="68666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76200"/>
            <a:ext cx="8908262" cy="3733800"/>
          </a:xfrm>
        </p:spPr>
        <p:txBody>
          <a:bodyPr/>
          <a:lstStyle/>
          <a:p>
            <a:pPr marL="0" indent="0">
              <a:buNone/>
            </a:pPr>
            <a:r>
              <a:rPr lang="en-US" sz="4000" dirty="0">
                <a:effectLst>
                  <a:glow rad="215900">
                    <a:srgbClr val="180800"/>
                  </a:glow>
                  <a:outerShdw blurRad="50800" dist="50800" dir="5400000" algn="ctr" rotWithShape="0">
                    <a:srgbClr val="0B0026"/>
                  </a:outerShdw>
                </a:effectLst>
              </a:rPr>
              <a:t>God Invented Seasons:</a:t>
            </a:r>
          </a:p>
          <a:p>
            <a:pPr marL="0" indent="0">
              <a:buNone/>
            </a:pPr>
            <a:endParaRPr lang="en-US" sz="1400" dirty="0">
              <a:effectLst>
                <a:glow rad="215900">
                  <a:srgbClr val="180800"/>
                </a:glow>
                <a:outerShdw blurRad="50800" dist="50800" dir="5400000" algn="ctr" rotWithShape="0">
                  <a:srgbClr val="0B0026"/>
                </a:outerShdw>
              </a:effectLst>
            </a:endParaRPr>
          </a:p>
          <a:p>
            <a:pPr marL="0" indent="0">
              <a:buNone/>
            </a:pPr>
            <a:r>
              <a:rPr lang="en-US" sz="4000" dirty="0">
                <a:effectLst>
                  <a:glow rad="215900">
                    <a:srgbClr val="180800"/>
                  </a:glow>
                  <a:outerShdw blurRad="50800" dist="50800" dir="5400000" algn="ctr" rotWithShape="0">
                    <a:srgbClr val="0B0026"/>
                  </a:outerShdw>
                </a:effectLst>
              </a:rPr>
              <a:t>“As long as the world exists, there will be a time for planting and a time for harvest…” </a:t>
            </a:r>
            <a:r>
              <a:rPr lang="en-US" sz="1800" dirty="0">
                <a:effectLst>
                  <a:glow rad="215900">
                    <a:srgbClr val="180800"/>
                  </a:glow>
                  <a:outerShdw blurRad="50800" dist="50800" dir="5400000" algn="ctr" rotWithShape="0">
                    <a:srgbClr val="0B0026"/>
                  </a:outerShdw>
                </a:effectLst>
              </a:rPr>
              <a:t>Gen. 8:22</a:t>
            </a:r>
          </a:p>
        </p:txBody>
      </p:sp>
      <p:sp>
        <p:nvSpPr>
          <p:cNvPr id="6" name="Content Placeholder 2"/>
          <p:cNvSpPr txBox="1">
            <a:spLocks/>
          </p:cNvSpPr>
          <p:nvPr/>
        </p:nvSpPr>
        <p:spPr bwMode="auto">
          <a:xfrm>
            <a:off x="3569" y="3733800"/>
            <a:ext cx="456843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6000" kern="0" dirty="0">
                <a:effectLst>
                  <a:glow rad="215900">
                    <a:srgbClr val="180800"/>
                  </a:glow>
                  <a:outerShdw blurRad="50800" dist="50800" dir="5400000" algn="ctr" rotWithShape="0">
                    <a:srgbClr val="0B0026"/>
                  </a:outerShdw>
                </a:effectLst>
              </a:rPr>
              <a:t>Seed Time:</a:t>
            </a:r>
          </a:p>
          <a:p>
            <a:pPr marL="0" indent="0" algn="ctr">
              <a:buFont typeface="Wingdings" pitchFamily="2" charset="2"/>
              <a:buNone/>
            </a:pPr>
            <a:r>
              <a:rPr lang="en-US" sz="5400" kern="0" dirty="0">
                <a:effectLst>
                  <a:glow rad="215900">
                    <a:srgbClr val="180800"/>
                  </a:glow>
                  <a:outerShdw blurRad="50800" dist="50800" dir="5400000" algn="ctr" rotWithShape="0">
                    <a:srgbClr val="0B0026"/>
                  </a:outerShdw>
                </a:effectLst>
              </a:rPr>
              <a:t>Jesus’ death &amp; burial</a:t>
            </a:r>
          </a:p>
        </p:txBody>
      </p:sp>
      <p:sp>
        <p:nvSpPr>
          <p:cNvPr id="9" name="Content Placeholder 2">
            <a:extLst>
              <a:ext uri="{FF2B5EF4-FFF2-40B4-BE49-F238E27FC236}">
                <a16:creationId xmlns:a16="http://schemas.microsoft.com/office/drawing/2014/main" id="{81FB8A29-3172-4118-B5AB-F6D66CEAA001}"/>
              </a:ext>
            </a:extLst>
          </p:cNvPr>
          <p:cNvSpPr txBox="1">
            <a:spLocks/>
          </p:cNvSpPr>
          <p:nvPr/>
        </p:nvSpPr>
        <p:spPr bwMode="auto">
          <a:xfrm>
            <a:off x="4568430" y="3810000"/>
            <a:ext cx="456843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6600" kern="0" dirty="0">
                <a:effectLst>
                  <a:glow rad="215900">
                    <a:srgbClr val="180800"/>
                  </a:glow>
                  <a:outerShdw blurRad="50800" dist="50800" dir="5400000" algn="ctr" rotWithShape="0">
                    <a:srgbClr val="0B0026"/>
                  </a:outerShdw>
                </a:effectLst>
              </a:rPr>
              <a:t>Harvest:</a:t>
            </a:r>
          </a:p>
          <a:p>
            <a:pPr marL="0" indent="0" algn="ctr">
              <a:buNone/>
            </a:pPr>
            <a:r>
              <a:rPr lang="en-US" sz="4200" kern="0" dirty="0">
                <a:effectLst>
                  <a:glow rad="215900">
                    <a:srgbClr val="180800"/>
                  </a:glow>
                  <a:outerShdw blurRad="50800" dist="50800" dir="5400000" algn="ctr" rotWithShape="0">
                    <a:srgbClr val="0B0026"/>
                  </a:outerShdw>
                </a:effectLst>
              </a:rPr>
              <a:t>People Believe</a:t>
            </a:r>
          </a:p>
          <a:p>
            <a:pPr marL="0" indent="0" algn="ctr">
              <a:buNone/>
            </a:pPr>
            <a:r>
              <a:rPr lang="en-US" sz="3600" kern="0" dirty="0">
                <a:effectLst>
                  <a:glow rad="215900">
                    <a:srgbClr val="180800"/>
                  </a:glow>
                  <a:outerShdw blurRad="50800" dist="50800" dir="5400000" algn="ctr" rotWithShape="0">
                    <a:srgbClr val="0B0026"/>
                  </a:outerShdw>
                </a:effectLst>
              </a:rPr>
              <a:t>(The Church)</a:t>
            </a:r>
          </a:p>
        </p:txBody>
      </p:sp>
    </p:spTree>
    <p:extLst>
      <p:ext uri="{BB962C8B-B14F-4D97-AF65-F5344CB8AC3E}">
        <p14:creationId xmlns:p14="http://schemas.microsoft.com/office/powerpoint/2010/main" val="2321996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additive="base">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 calcmode="lin" valueType="num">
                                      <p:cBhvr additive="base">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elephantjournal.com/wp-content/uploads/2011/09/IMG_2053a1.jpe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6000"/>
                    </a14:imgEffect>
                    <a14:imgEffect>
                      <a14:colorTemperature colorTemp="5900"/>
                    </a14:imgEffect>
                    <a14:imgEffect>
                      <a14:saturation sat="155000"/>
                    </a14:imgEffect>
                    <a14:imgEffect>
                      <a14:brightnessContrast bright="22000" contrast="16000"/>
                    </a14:imgEffect>
                  </a14:imgLayer>
                </a14:imgProps>
              </a:ext>
              <a:ext uri="{28A0092B-C50C-407E-A947-70E740481C1C}">
                <a14:useLocalDpi xmlns:a14="http://schemas.microsoft.com/office/drawing/2010/main" val="0"/>
              </a:ext>
            </a:extLst>
          </a:blip>
          <a:srcRect/>
          <a:stretch>
            <a:fillRect/>
          </a:stretch>
        </p:blipFill>
        <p:spPr bwMode="auto">
          <a:xfrm>
            <a:off x="0" y="0"/>
            <a:ext cx="9136862" cy="68666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76200"/>
            <a:ext cx="8908262" cy="3733800"/>
          </a:xfrm>
        </p:spPr>
        <p:txBody>
          <a:bodyPr/>
          <a:lstStyle/>
          <a:p>
            <a:pPr marL="0" indent="0">
              <a:buNone/>
            </a:pPr>
            <a:r>
              <a:rPr lang="en-US" sz="4000" dirty="0">
                <a:effectLst>
                  <a:glow rad="215900">
                    <a:srgbClr val="180800"/>
                  </a:glow>
                  <a:outerShdw blurRad="50800" dist="50800" dir="5400000" algn="ctr" rotWithShape="0">
                    <a:srgbClr val="0B0026"/>
                  </a:outerShdw>
                </a:effectLst>
              </a:rPr>
              <a:t>The Sowing Season (Seed Time)</a:t>
            </a:r>
          </a:p>
          <a:p>
            <a:pPr marL="0" indent="0">
              <a:buNone/>
            </a:pPr>
            <a:endParaRPr lang="en-US" sz="1000" dirty="0">
              <a:effectLst>
                <a:glow rad="215900">
                  <a:srgbClr val="180800"/>
                </a:glow>
                <a:outerShdw blurRad="50800" dist="50800" dir="5400000" algn="ctr" rotWithShape="0">
                  <a:srgbClr val="0B0026"/>
                </a:outerShdw>
              </a:effectLst>
            </a:endParaRPr>
          </a:p>
          <a:p>
            <a:pPr marL="0" indent="0">
              <a:buNone/>
            </a:pPr>
            <a:r>
              <a:rPr lang="en-US" sz="3200" dirty="0">
                <a:effectLst>
                  <a:glow rad="127000">
                    <a:schemeClr val="bg1"/>
                  </a:glow>
                </a:effectLst>
              </a:rPr>
              <a:t>“A man went out to sow some seed. Some … fell on the road… Some… fell on good ground…  The seed grew and the plants gave more seed.” </a:t>
            </a:r>
            <a:r>
              <a:rPr lang="en-US" sz="1800" dirty="0">
                <a:effectLst>
                  <a:glow rad="127000">
                    <a:schemeClr val="bg1"/>
                  </a:glow>
                </a:effectLst>
              </a:rPr>
              <a:t>Matt. 13:3-8</a:t>
            </a:r>
          </a:p>
          <a:p>
            <a:pPr marL="0" indent="0">
              <a:buNone/>
            </a:pPr>
            <a:endParaRPr lang="en-US" sz="1800" dirty="0">
              <a:effectLst>
                <a:glow rad="215900">
                  <a:srgbClr val="180800"/>
                </a:glow>
                <a:outerShdw blurRad="50800" dist="50800" dir="5400000" algn="ctr" rotWithShape="0">
                  <a:srgbClr val="0B0026"/>
                </a:outerShdw>
              </a:effectLst>
            </a:endParaRPr>
          </a:p>
        </p:txBody>
      </p:sp>
      <p:sp>
        <p:nvSpPr>
          <p:cNvPr id="6" name="Content Placeholder 2"/>
          <p:cNvSpPr txBox="1">
            <a:spLocks/>
          </p:cNvSpPr>
          <p:nvPr/>
        </p:nvSpPr>
        <p:spPr bwMode="auto">
          <a:xfrm>
            <a:off x="3569" y="3886200"/>
            <a:ext cx="456843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6000" kern="0" dirty="0">
                <a:effectLst>
                  <a:glow rad="215900">
                    <a:srgbClr val="180800"/>
                  </a:glow>
                  <a:outerShdw blurRad="50800" dist="50800" dir="5400000" algn="ctr" rotWithShape="0">
                    <a:srgbClr val="0B0026"/>
                  </a:outerShdw>
                </a:effectLst>
              </a:rPr>
              <a:t>Seed Time:</a:t>
            </a:r>
          </a:p>
          <a:p>
            <a:pPr marL="0" indent="0" algn="ctr">
              <a:buFont typeface="Wingdings" pitchFamily="2" charset="2"/>
              <a:buNone/>
            </a:pPr>
            <a:r>
              <a:rPr lang="en-US" sz="4000" kern="0" dirty="0">
                <a:effectLst>
                  <a:glow rad="215900">
                    <a:srgbClr val="180800"/>
                  </a:glow>
                  <a:outerShdw blurRad="50800" dist="50800" dir="5400000" algn="ctr" rotWithShape="0">
                    <a:srgbClr val="0B0026"/>
                  </a:outerShdw>
                </a:effectLst>
              </a:rPr>
              <a:t>Believers preach God’s Word </a:t>
            </a:r>
          </a:p>
        </p:txBody>
      </p:sp>
      <p:sp>
        <p:nvSpPr>
          <p:cNvPr id="8" name="Content Placeholder 2">
            <a:extLst>
              <a:ext uri="{FF2B5EF4-FFF2-40B4-BE49-F238E27FC236}">
                <a16:creationId xmlns:a16="http://schemas.microsoft.com/office/drawing/2014/main" id="{64945DE0-8EFC-4B06-9590-EEF37F695311}"/>
              </a:ext>
            </a:extLst>
          </p:cNvPr>
          <p:cNvSpPr txBox="1">
            <a:spLocks/>
          </p:cNvSpPr>
          <p:nvPr/>
        </p:nvSpPr>
        <p:spPr bwMode="auto">
          <a:xfrm>
            <a:off x="4568430" y="3810000"/>
            <a:ext cx="456843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6600" kern="0" dirty="0">
                <a:effectLst>
                  <a:glow rad="215900">
                    <a:srgbClr val="180800"/>
                  </a:glow>
                  <a:outerShdw blurRad="50800" dist="50800" dir="5400000" algn="ctr" rotWithShape="0">
                    <a:srgbClr val="0B0026"/>
                  </a:outerShdw>
                </a:effectLst>
              </a:rPr>
              <a:t>Harvest:</a:t>
            </a:r>
          </a:p>
          <a:p>
            <a:pPr marL="0" indent="0" algn="ctr">
              <a:buNone/>
            </a:pPr>
            <a:r>
              <a:rPr lang="en-US" sz="4200" kern="0" dirty="0">
                <a:effectLst>
                  <a:glow rad="215900">
                    <a:srgbClr val="180800"/>
                  </a:glow>
                  <a:outerShdw blurRad="50800" dist="50800" dir="5400000" algn="ctr" rotWithShape="0">
                    <a:srgbClr val="0B0026"/>
                  </a:outerShdw>
                </a:effectLst>
              </a:rPr>
              <a:t>People Believe</a:t>
            </a:r>
          </a:p>
          <a:p>
            <a:pPr marL="0" indent="0" algn="ctr">
              <a:buNone/>
            </a:pPr>
            <a:r>
              <a:rPr lang="en-US" sz="3600" kern="0" dirty="0">
                <a:effectLst>
                  <a:glow rad="215900">
                    <a:srgbClr val="180800"/>
                  </a:glow>
                  <a:outerShdw blurRad="50800" dist="50800" dir="5400000" algn="ctr" rotWithShape="0">
                    <a:srgbClr val="0B0026"/>
                  </a:outerShdw>
                </a:effectLst>
              </a:rPr>
              <a:t>(The Church)</a:t>
            </a:r>
          </a:p>
        </p:txBody>
      </p:sp>
    </p:spTree>
    <p:extLst>
      <p:ext uri="{BB962C8B-B14F-4D97-AF65-F5344CB8AC3E}">
        <p14:creationId xmlns:p14="http://schemas.microsoft.com/office/powerpoint/2010/main" val="1640465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additive="base">
                                        <p:cTn id="3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 calcmode="lin" valueType="num">
                                      <p:cBhvr additive="base">
                                        <p:cTn id="3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a:t>Two Seasons of Rain</a:t>
            </a:r>
          </a:p>
        </p:txBody>
      </p:sp>
      <p:sp>
        <p:nvSpPr>
          <p:cNvPr id="3" name="Content Placeholder 2"/>
          <p:cNvSpPr>
            <a:spLocks noGrp="1"/>
          </p:cNvSpPr>
          <p:nvPr>
            <p:ph idx="1"/>
          </p:nvPr>
        </p:nvSpPr>
        <p:spPr>
          <a:xfrm>
            <a:off x="0" y="457200"/>
            <a:ext cx="9144000" cy="6327913"/>
          </a:xfrm>
        </p:spPr>
        <p:txBody>
          <a:bodyPr/>
          <a:lstStyle/>
          <a:p>
            <a:pPr marL="0" indent="0">
              <a:buNone/>
            </a:pPr>
            <a:r>
              <a:rPr lang="en-US" sz="3200" dirty="0"/>
              <a:t>“I will give the rain for your land in its season, the early rain and the latter rain, that you may gather in your grain…” </a:t>
            </a:r>
            <a:r>
              <a:rPr lang="en-US" sz="1800" dirty="0"/>
              <a:t>Deut. 11:14</a:t>
            </a:r>
          </a:p>
          <a:p>
            <a:pPr marL="0" indent="0">
              <a:buNone/>
            </a:pPr>
            <a:r>
              <a:rPr lang="en-US" sz="3200" dirty="0"/>
              <a:t>“…He shall come unto us as the rain, as the latter and former rain unto the earth.” </a:t>
            </a:r>
            <a:r>
              <a:rPr lang="en-US" sz="1800" dirty="0"/>
              <a:t>Hosea 6:3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7449"/>
            <a:ext cx="9226862" cy="3724154"/>
          </a:xfrm>
          <a:prstGeom prst="rect">
            <a:avLst/>
          </a:prstGeom>
        </p:spPr>
      </p:pic>
      <p:sp>
        <p:nvSpPr>
          <p:cNvPr id="6" name="Content Placeholder 2"/>
          <p:cNvSpPr txBox="1">
            <a:spLocks/>
          </p:cNvSpPr>
          <p:nvPr/>
        </p:nvSpPr>
        <p:spPr bwMode="auto">
          <a:xfrm>
            <a:off x="0" y="5715000"/>
            <a:ext cx="182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spcBef>
                <a:spcPts val="0"/>
              </a:spcBef>
              <a:buFont typeface="Wingdings" pitchFamily="2" charset="2"/>
              <a:buNone/>
            </a:pPr>
            <a:r>
              <a:rPr lang="en-US" kern="0" dirty="0"/>
              <a:t>Seed </a:t>
            </a:r>
          </a:p>
          <a:p>
            <a:pPr marL="0" indent="0" algn="ctr">
              <a:spcBef>
                <a:spcPts val="0"/>
              </a:spcBef>
              <a:buFont typeface="Wingdings" pitchFamily="2" charset="2"/>
              <a:buNone/>
            </a:pPr>
            <a:r>
              <a:rPr lang="en-US" kern="0" dirty="0"/>
              <a:t>Time</a:t>
            </a:r>
          </a:p>
        </p:txBody>
      </p:sp>
      <p:sp>
        <p:nvSpPr>
          <p:cNvPr id="7" name="Content Placeholder 2"/>
          <p:cNvSpPr txBox="1">
            <a:spLocks/>
          </p:cNvSpPr>
          <p:nvPr/>
        </p:nvSpPr>
        <p:spPr bwMode="auto">
          <a:xfrm>
            <a:off x="1828800" y="5739114"/>
            <a:ext cx="182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spcBef>
                <a:spcPts val="0"/>
              </a:spcBef>
              <a:buFont typeface="Wingdings" pitchFamily="2" charset="2"/>
              <a:buNone/>
            </a:pPr>
            <a:r>
              <a:rPr lang="en-US" kern="0" dirty="0"/>
              <a:t>Former</a:t>
            </a:r>
          </a:p>
          <a:p>
            <a:pPr marL="0" indent="0" algn="ctr">
              <a:spcBef>
                <a:spcPts val="0"/>
              </a:spcBef>
              <a:buFont typeface="Wingdings" pitchFamily="2" charset="2"/>
              <a:buNone/>
            </a:pPr>
            <a:r>
              <a:rPr lang="en-US" kern="0" dirty="0"/>
              <a:t>Rain</a:t>
            </a:r>
          </a:p>
        </p:txBody>
      </p:sp>
      <p:sp>
        <p:nvSpPr>
          <p:cNvPr id="8" name="Content Placeholder 2"/>
          <p:cNvSpPr txBox="1">
            <a:spLocks/>
          </p:cNvSpPr>
          <p:nvPr/>
        </p:nvSpPr>
        <p:spPr bwMode="auto">
          <a:xfrm>
            <a:off x="5486400" y="5715000"/>
            <a:ext cx="182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spcBef>
                <a:spcPts val="0"/>
              </a:spcBef>
              <a:buFont typeface="Wingdings" pitchFamily="2" charset="2"/>
              <a:buNone/>
            </a:pPr>
            <a:r>
              <a:rPr lang="en-US" kern="0" dirty="0"/>
              <a:t>Latter</a:t>
            </a:r>
          </a:p>
          <a:p>
            <a:pPr marL="0" indent="0" algn="ctr">
              <a:spcBef>
                <a:spcPts val="0"/>
              </a:spcBef>
              <a:buFont typeface="Wingdings" pitchFamily="2" charset="2"/>
              <a:buNone/>
            </a:pPr>
            <a:r>
              <a:rPr lang="en-US" kern="0" dirty="0"/>
              <a:t>Rain</a:t>
            </a:r>
          </a:p>
        </p:txBody>
      </p:sp>
      <p:sp>
        <p:nvSpPr>
          <p:cNvPr id="9" name="Content Placeholder 2"/>
          <p:cNvSpPr txBox="1">
            <a:spLocks/>
          </p:cNvSpPr>
          <p:nvPr/>
        </p:nvSpPr>
        <p:spPr bwMode="auto">
          <a:xfrm>
            <a:off x="3699031" y="5715000"/>
            <a:ext cx="182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spcBef>
                <a:spcPts val="0"/>
              </a:spcBef>
              <a:buFont typeface="Wingdings" pitchFamily="2" charset="2"/>
              <a:buNone/>
            </a:pPr>
            <a:r>
              <a:rPr lang="en-US" kern="0" dirty="0"/>
              <a:t>Wait</a:t>
            </a:r>
          </a:p>
          <a:p>
            <a:pPr marL="0" indent="0" algn="ctr">
              <a:spcBef>
                <a:spcPts val="0"/>
              </a:spcBef>
              <a:buFont typeface="Wingdings" pitchFamily="2" charset="2"/>
              <a:buNone/>
            </a:pPr>
            <a:r>
              <a:rPr lang="en-US" kern="0" dirty="0"/>
              <a:t>Patiently</a:t>
            </a:r>
          </a:p>
        </p:txBody>
      </p:sp>
      <p:sp>
        <p:nvSpPr>
          <p:cNvPr id="10" name="Content Placeholder 2"/>
          <p:cNvSpPr txBox="1">
            <a:spLocks/>
          </p:cNvSpPr>
          <p:nvPr/>
        </p:nvSpPr>
        <p:spPr bwMode="auto">
          <a:xfrm>
            <a:off x="7388416" y="5739114"/>
            <a:ext cx="182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spcBef>
                <a:spcPts val="0"/>
              </a:spcBef>
              <a:buFont typeface="Wingdings" pitchFamily="2" charset="2"/>
              <a:buNone/>
            </a:pPr>
            <a:r>
              <a:rPr lang="en-US" kern="0" dirty="0"/>
              <a:t>Harvest</a:t>
            </a:r>
          </a:p>
        </p:txBody>
      </p:sp>
    </p:spTree>
    <p:extLst>
      <p:ext uri="{BB962C8B-B14F-4D97-AF65-F5344CB8AC3E}">
        <p14:creationId xmlns:p14="http://schemas.microsoft.com/office/powerpoint/2010/main" val="2996723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u="sng" dirty="0">
                <a:latin typeface="+mn-lt"/>
                <a:hlinkClick r:id="rId7"/>
              </a:rPr>
              <a:t>http://campaignkerusso.org/?p=11870</a:t>
            </a:r>
            <a:endParaRPr lang="en-US" sz="2400" b="1" dirty="0">
              <a:latin typeface="+mn-lt"/>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07248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0000"/>
                    </a14:imgEffect>
                    <a14:imgEffect>
                      <a14:colorTemperature colorTemp="7400"/>
                    </a14:imgEffect>
                    <a14:imgEffect>
                      <a14:saturation sat="164000"/>
                    </a14:imgEffect>
                    <a14:imgEffect>
                      <a14:brightnessContrast bright="4000" contrast="42000"/>
                    </a14:imgEffect>
                  </a14:imgLayer>
                </a14:imgProps>
              </a:ext>
              <a:ext uri="{28A0092B-C50C-407E-A947-70E740481C1C}">
                <a14:useLocalDpi xmlns:a14="http://schemas.microsoft.com/office/drawing/2010/main" val="0"/>
              </a:ext>
            </a:extLst>
          </a:blip>
          <a:srcRect/>
          <a:stretch>
            <a:fillRect/>
          </a:stretch>
        </p:blipFill>
        <p:spPr bwMode="auto">
          <a:xfrm>
            <a:off x="2590800" y="-152400"/>
            <a:ext cx="6781801" cy="6858000"/>
          </a:xfrm>
          <a:prstGeom prst="rect">
            <a:avLst/>
          </a:prstGeom>
          <a:noFill/>
          <a:ln>
            <a:noFill/>
          </a:ln>
          <a:effectLst>
            <a:outerShdw dist="35921" dir="2700000" algn="ctr" rotWithShape="0">
              <a:schemeClr val="bg2"/>
            </a:outerShdw>
            <a:softEdge rad="609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bwMode="auto">
          <a:xfrm>
            <a:off x="76200" y="0"/>
            <a:ext cx="3810000" cy="686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400" kern="0" dirty="0">
                <a:effectLst>
                  <a:glow rad="165100">
                    <a:schemeClr val="bg1">
                      <a:alpha val="78000"/>
                    </a:schemeClr>
                  </a:glow>
                </a:effectLst>
              </a:rPr>
              <a:t>Rain Represents the Holy Spirit</a:t>
            </a:r>
          </a:p>
          <a:p>
            <a:pPr marL="0" indent="0">
              <a:buFont typeface="Wingdings" pitchFamily="2" charset="2"/>
              <a:buNone/>
            </a:pPr>
            <a:endParaRPr lang="en-US" sz="2000" kern="0" dirty="0">
              <a:effectLst>
                <a:glow rad="165100">
                  <a:schemeClr val="bg1">
                    <a:alpha val="78000"/>
                  </a:schemeClr>
                </a:glow>
              </a:effectLst>
            </a:endParaRPr>
          </a:p>
          <a:p>
            <a:pPr marL="0" indent="0">
              <a:buNone/>
            </a:pPr>
            <a:r>
              <a:rPr lang="en-US" sz="3600" kern="0" dirty="0">
                <a:effectLst>
                  <a:glow rad="165100">
                    <a:schemeClr val="bg1">
                      <a:alpha val="78000"/>
                    </a:schemeClr>
                  </a:glow>
                </a:effectLst>
              </a:rPr>
              <a:t>“He will be like rain falling on the fields. He will be like showers watering the earth.” </a:t>
            </a:r>
            <a:r>
              <a:rPr lang="en-US" sz="2000" dirty="0">
                <a:effectLst>
                  <a:glow rad="165100">
                    <a:schemeClr val="bg1">
                      <a:alpha val="78000"/>
                    </a:schemeClr>
                  </a:glow>
                </a:effectLst>
              </a:rPr>
              <a:t>Ps. 72:6 </a:t>
            </a:r>
            <a:endParaRPr lang="en-US" sz="2000" kern="0" dirty="0">
              <a:effectLst>
                <a:glow rad="165100">
                  <a:schemeClr val="bg1">
                    <a:alpha val="78000"/>
                  </a:schemeClr>
                </a:glow>
              </a:effectLst>
            </a:endParaRPr>
          </a:p>
        </p:txBody>
      </p:sp>
    </p:spTree>
    <p:extLst>
      <p:ext uri="{BB962C8B-B14F-4D97-AF65-F5344CB8AC3E}">
        <p14:creationId xmlns:p14="http://schemas.microsoft.com/office/powerpoint/2010/main" val="139931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25635" y="1"/>
            <a:ext cx="91349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pad2.whstatic.com/images/thumb/e/e7/Share-the-Gospel-like-Jesus-Step-5.jpg/670px-Share-the-Gospel-like-Jesus-Step-5.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1000"/>
                    </a14:imgEffect>
                    <a14:imgEffect>
                      <a14:colorTemperature colorTemp="8200"/>
                    </a14:imgEffect>
                    <a14:imgEffect>
                      <a14:saturation sat="316000"/>
                    </a14:imgEffect>
                    <a14:imgEffect>
                      <a14:brightnessContrast bright="-6000" contrast="34000"/>
                    </a14:imgEffect>
                  </a14:imgLayer>
                </a14:imgProps>
              </a:ext>
              <a:ext uri="{28A0092B-C50C-407E-A947-70E740481C1C}">
                <a14:useLocalDpi xmlns:a14="http://schemas.microsoft.com/office/drawing/2010/main" val="0"/>
              </a:ext>
            </a:extLst>
          </a:blip>
          <a:srcRect/>
          <a:stretch>
            <a:fillRect/>
          </a:stretch>
        </p:blipFill>
        <p:spPr bwMode="auto">
          <a:xfrm>
            <a:off x="0" y="-1929"/>
            <a:ext cx="9144000" cy="686482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2362200" y="-1928"/>
            <a:ext cx="4876800" cy="685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000" kern="0" dirty="0">
                <a:solidFill>
                  <a:srgbClr val="3E1500"/>
                </a:solidFill>
                <a:effectLst>
                  <a:glow rad="139700">
                    <a:schemeClr val="tx1"/>
                  </a:glow>
                </a:effectLst>
              </a:rPr>
              <a:t>The former rain comes at the beginning of the growing season when </a:t>
            </a:r>
          </a:p>
          <a:p>
            <a:pPr marL="0" indent="0">
              <a:buFont typeface="Wingdings" pitchFamily="2" charset="2"/>
              <a:buNone/>
            </a:pPr>
            <a:r>
              <a:rPr lang="en-US" sz="3000" kern="0" dirty="0">
                <a:solidFill>
                  <a:srgbClr val="3E1500"/>
                </a:solidFill>
                <a:effectLst>
                  <a:glow rad="139700">
                    <a:schemeClr val="tx1"/>
                  </a:glow>
                </a:effectLst>
              </a:rPr>
              <a:t>the seeds go into the ground.</a:t>
            </a:r>
          </a:p>
          <a:p>
            <a:pPr marL="0" indent="0">
              <a:buFont typeface="Wingdings" pitchFamily="2" charset="2"/>
              <a:buNone/>
            </a:pPr>
            <a:endParaRPr lang="en-US" sz="1000" kern="0" dirty="0">
              <a:solidFill>
                <a:srgbClr val="3E1500"/>
              </a:solidFill>
              <a:effectLst>
                <a:glow rad="139700">
                  <a:schemeClr val="tx1"/>
                </a:glow>
              </a:effectLst>
            </a:endParaRPr>
          </a:p>
          <a:p>
            <a:pPr marL="0" indent="0">
              <a:buFont typeface="Wingdings" pitchFamily="2" charset="2"/>
              <a:buNone/>
            </a:pPr>
            <a:r>
              <a:rPr lang="en-US" sz="3000" kern="0" dirty="0">
                <a:solidFill>
                  <a:srgbClr val="3E1500"/>
                </a:solidFill>
                <a:effectLst>
                  <a:glow rad="139700">
                    <a:schemeClr val="tx1"/>
                  </a:glow>
                </a:effectLst>
              </a:rPr>
              <a:t>The Holy Spirit makes God’s Word come to </a:t>
            </a:r>
          </a:p>
          <a:p>
            <a:pPr marL="0" indent="0">
              <a:buFont typeface="Wingdings" pitchFamily="2" charset="2"/>
              <a:buNone/>
            </a:pPr>
            <a:r>
              <a:rPr lang="en-US" sz="3000" kern="0" dirty="0">
                <a:solidFill>
                  <a:srgbClr val="3E1500"/>
                </a:solidFill>
                <a:effectLst>
                  <a:glow rad="139700">
                    <a:schemeClr val="tx1"/>
                  </a:glow>
                </a:effectLst>
              </a:rPr>
              <a:t>life. </a:t>
            </a:r>
          </a:p>
        </p:txBody>
      </p:sp>
    </p:spTree>
    <p:extLst>
      <p:ext uri="{BB962C8B-B14F-4D97-AF65-F5344CB8AC3E}">
        <p14:creationId xmlns:p14="http://schemas.microsoft.com/office/powerpoint/2010/main" val="4094706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additive="base">
                                        <p:cTn id="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anim calcmode="lin" valueType="num">
                                      <p:cBhvr additive="base">
                                        <p:cTn id="1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elephantjournal.com/wp-content/uploads/2011/09/IMG_2053a1.jpe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6000"/>
                    </a14:imgEffect>
                    <a14:imgEffect>
                      <a14:colorTemperature colorTemp="5900"/>
                    </a14:imgEffect>
                    <a14:imgEffect>
                      <a14:saturation sat="155000"/>
                    </a14:imgEffect>
                    <a14:imgEffect>
                      <a14:brightnessContrast bright="22000" contrast="16000"/>
                    </a14:imgEffect>
                  </a14:imgLayer>
                </a14:imgProps>
              </a:ext>
              <a:ext uri="{28A0092B-C50C-407E-A947-70E740481C1C}">
                <a14:useLocalDpi xmlns:a14="http://schemas.microsoft.com/office/drawing/2010/main" val="0"/>
              </a:ext>
            </a:extLst>
          </a:blip>
          <a:srcRect/>
          <a:stretch>
            <a:fillRect/>
          </a:stretch>
        </p:blipFill>
        <p:spPr bwMode="auto">
          <a:xfrm>
            <a:off x="0" y="0"/>
            <a:ext cx="9136862" cy="686668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3569" y="3886200"/>
            <a:ext cx="456843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6000" kern="0" dirty="0">
                <a:effectLst>
                  <a:glow rad="215900">
                    <a:srgbClr val="180800"/>
                  </a:glow>
                  <a:outerShdw blurRad="50800" dist="50800" dir="5400000" algn="ctr" rotWithShape="0">
                    <a:srgbClr val="0B0026"/>
                  </a:outerShdw>
                </a:effectLst>
              </a:rPr>
              <a:t>Seed Time:</a:t>
            </a:r>
          </a:p>
          <a:p>
            <a:pPr marL="0" indent="0" algn="ctr">
              <a:buFont typeface="Wingdings" pitchFamily="2" charset="2"/>
              <a:buNone/>
            </a:pPr>
            <a:r>
              <a:rPr lang="en-US" sz="4000" kern="0" dirty="0">
                <a:effectLst>
                  <a:glow rad="215900">
                    <a:srgbClr val="180800"/>
                  </a:glow>
                  <a:outerShdw blurRad="50800" dist="50800" dir="5400000" algn="ctr" rotWithShape="0">
                    <a:srgbClr val="0B0026"/>
                  </a:outerShdw>
                </a:effectLst>
              </a:rPr>
              <a:t>Believers preach God’s Word </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4611246" cy="3886200"/>
          </a:xfrm>
          <a:prstGeom prst="rect">
            <a:avLst/>
          </a:prstGeom>
          <a:noFill/>
          <a:ln>
            <a:noFill/>
          </a:ln>
          <a:effectLst>
            <a:glow rad="127000">
              <a:schemeClr val="bg1">
                <a:alpha val="33000"/>
              </a:schemeClr>
            </a:glo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231" y="0"/>
            <a:ext cx="4651769" cy="3886200"/>
          </a:xfrm>
          <a:prstGeom prst="rect">
            <a:avLst/>
          </a:prstGeom>
          <a:noFill/>
          <a:ln>
            <a:noFill/>
          </a:ln>
          <a:effectLst>
            <a:glow rad="127000">
              <a:schemeClr val="bg1">
                <a:alpha val="33000"/>
              </a:schemeClr>
            </a:glo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0"/>
            <a:ext cx="9136862" cy="3810000"/>
          </a:xfrm>
        </p:spPr>
        <p:txBody>
          <a:bodyPr/>
          <a:lstStyle/>
          <a:p>
            <a:pPr marL="0" indent="0" algn="ctr">
              <a:buNone/>
            </a:pPr>
            <a:endParaRPr lang="en-US" sz="2000" dirty="0">
              <a:effectLst>
                <a:glow rad="215900">
                  <a:srgbClr val="180800"/>
                </a:glow>
                <a:outerShdw blurRad="50800" dist="50800" dir="5400000" algn="ctr" rotWithShape="0">
                  <a:srgbClr val="0B0026"/>
                </a:outerShdw>
              </a:effectLst>
            </a:endParaRPr>
          </a:p>
          <a:p>
            <a:pPr marL="0" indent="0" algn="ctr">
              <a:buNone/>
            </a:pPr>
            <a:r>
              <a:rPr lang="en-US" sz="4400" dirty="0">
                <a:effectLst>
                  <a:glow rad="215900">
                    <a:srgbClr val="180800"/>
                  </a:glow>
                  <a:outerShdw blurRad="50800" dist="50800" dir="5400000" algn="ctr" rotWithShape="0">
                    <a:srgbClr val="0B0026"/>
                  </a:outerShdw>
                </a:effectLst>
              </a:rPr>
              <a:t>The Two Rainy Seasons</a:t>
            </a:r>
          </a:p>
        </p:txBody>
      </p:sp>
      <p:sp>
        <p:nvSpPr>
          <p:cNvPr id="9" name="Content Placeholder 2"/>
          <p:cNvSpPr txBox="1">
            <a:spLocks/>
          </p:cNvSpPr>
          <p:nvPr/>
        </p:nvSpPr>
        <p:spPr bwMode="auto">
          <a:xfrm>
            <a:off x="15530" y="1535575"/>
            <a:ext cx="456843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000" kern="0" dirty="0">
                <a:effectLst>
                  <a:glow rad="215900">
                    <a:srgbClr val="180800"/>
                  </a:glow>
                  <a:outerShdw blurRad="50800" dist="50800" dir="5400000" algn="ctr" rotWithShape="0">
                    <a:srgbClr val="0B0026"/>
                  </a:outerShdw>
                </a:effectLst>
              </a:rPr>
              <a:t>Former</a:t>
            </a:r>
          </a:p>
          <a:p>
            <a:pPr marL="0" indent="0" algn="ctr">
              <a:buFont typeface="Wingdings" pitchFamily="2" charset="2"/>
              <a:buNone/>
            </a:pPr>
            <a:r>
              <a:rPr lang="en-US" sz="4000" kern="0" dirty="0">
                <a:effectLst>
                  <a:glow rad="215900">
                    <a:srgbClr val="180800"/>
                  </a:glow>
                  <a:outerShdw blurRad="50800" dist="50800" dir="5400000" algn="ctr" rotWithShape="0">
                    <a:srgbClr val="0B0026"/>
                  </a:outerShdw>
                </a:effectLst>
              </a:rPr>
              <a:t>Rain</a:t>
            </a:r>
          </a:p>
          <a:p>
            <a:pPr marL="0" indent="0" algn="ctr">
              <a:buFont typeface="Wingdings" pitchFamily="2" charset="2"/>
              <a:buNone/>
            </a:pPr>
            <a:endParaRPr lang="en-US" sz="4000" kern="0" dirty="0">
              <a:effectLst>
                <a:glow rad="215900">
                  <a:srgbClr val="180800"/>
                </a:glow>
                <a:outerShdw blurRad="50800" dist="50800" dir="5400000" algn="ctr" rotWithShape="0">
                  <a:srgbClr val="0B0026"/>
                </a:outerShdw>
              </a:effectLst>
            </a:endParaRPr>
          </a:p>
        </p:txBody>
      </p:sp>
      <p:sp>
        <p:nvSpPr>
          <p:cNvPr id="10" name="Content Placeholder 2"/>
          <p:cNvSpPr txBox="1">
            <a:spLocks/>
          </p:cNvSpPr>
          <p:nvPr/>
        </p:nvSpPr>
        <p:spPr bwMode="auto">
          <a:xfrm>
            <a:off x="4575569" y="1524000"/>
            <a:ext cx="456843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000" kern="0" dirty="0">
                <a:effectLst>
                  <a:glow rad="215900">
                    <a:srgbClr val="180800"/>
                  </a:glow>
                  <a:outerShdw blurRad="50800" dist="50800" dir="5400000" algn="ctr" rotWithShape="0">
                    <a:srgbClr val="0B0026"/>
                  </a:outerShdw>
                </a:effectLst>
              </a:rPr>
              <a:t>Latter</a:t>
            </a:r>
          </a:p>
          <a:p>
            <a:pPr marL="0" indent="0" algn="ctr">
              <a:buFont typeface="Wingdings" pitchFamily="2" charset="2"/>
              <a:buNone/>
            </a:pPr>
            <a:r>
              <a:rPr lang="en-US" sz="4000" kern="0" dirty="0">
                <a:effectLst>
                  <a:glow rad="215900">
                    <a:srgbClr val="180800"/>
                  </a:glow>
                  <a:outerShdw blurRad="50800" dist="50800" dir="5400000" algn="ctr" rotWithShape="0">
                    <a:srgbClr val="0B0026"/>
                  </a:outerShdw>
                </a:effectLst>
              </a:rPr>
              <a:t>Rain</a:t>
            </a:r>
          </a:p>
        </p:txBody>
      </p:sp>
      <p:sp>
        <p:nvSpPr>
          <p:cNvPr id="12" name="Content Placeholder 2">
            <a:extLst>
              <a:ext uri="{FF2B5EF4-FFF2-40B4-BE49-F238E27FC236}">
                <a16:creationId xmlns:a16="http://schemas.microsoft.com/office/drawing/2014/main" id="{2AE5A83F-82C2-4991-BB52-C625DB5743D2}"/>
              </a:ext>
            </a:extLst>
          </p:cNvPr>
          <p:cNvSpPr txBox="1">
            <a:spLocks/>
          </p:cNvSpPr>
          <p:nvPr/>
        </p:nvSpPr>
        <p:spPr bwMode="auto">
          <a:xfrm>
            <a:off x="4568430" y="3810000"/>
            <a:ext cx="456843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6600" kern="0" dirty="0">
                <a:effectLst>
                  <a:glow rad="215900">
                    <a:srgbClr val="180800"/>
                  </a:glow>
                  <a:outerShdw blurRad="50800" dist="50800" dir="5400000" algn="ctr" rotWithShape="0">
                    <a:srgbClr val="0B0026"/>
                  </a:outerShdw>
                </a:effectLst>
              </a:rPr>
              <a:t>Harvest:</a:t>
            </a:r>
          </a:p>
          <a:p>
            <a:pPr marL="0" indent="0" algn="ctr">
              <a:buNone/>
            </a:pPr>
            <a:r>
              <a:rPr lang="en-US" sz="4200" kern="0" dirty="0">
                <a:effectLst>
                  <a:glow rad="215900">
                    <a:srgbClr val="180800"/>
                  </a:glow>
                  <a:outerShdw blurRad="50800" dist="50800" dir="5400000" algn="ctr" rotWithShape="0">
                    <a:srgbClr val="0B0026"/>
                  </a:outerShdw>
                </a:effectLst>
              </a:rPr>
              <a:t>People Believe</a:t>
            </a:r>
          </a:p>
          <a:p>
            <a:pPr marL="0" indent="0" algn="ctr">
              <a:buNone/>
            </a:pPr>
            <a:r>
              <a:rPr lang="en-US" sz="3600" kern="0" dirty="0">
                <a:effectLst>
                  <a:glow rad="215900">
                    <a:srgbClr val="180800"/>
                  </a:glow>
                  <a:outerShdw blurRad="50800" dist="50800" dir="5400000" algn="ctr" rotWithShape="0">
                    <a:srgbClr val="0B0026"/>
                  </a:outerShdw>
                </a:effectLst>
              </a:rPr>
              <a:t>(The Church)</a:t>
            </a:r>
          </a:p>
        </p:txBody>
      </p:sp>
    </p:spTree>
    <p:extLst>
      <p:ext uri="{BB962C8B-B14F-4D97-AF65-F5344CB8AC3E}">
        <p14:creationId xmlns:p14="http://schemas.microsoft.com/office/powerpoint/2010/main" val="3539072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calcmode="lin" valueType="num">
                                      <p:cBhvr additive="base">
                                        <p:cTn id="2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 calcmode="lin" valueType="num">
                                      <p:cBhvr additive="base">
                                        <p:cTn id="4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anim calcmode="lin" valueType="num">
                                      <p:cBhvr additive="base">
                                        <p:cTn id="4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8000"/>
                    </a14:imgEffect>
                    <a14:imgEffect>
                      <a14:colorTemperature colorTemp="10800"/>
                    </a14:imgEffect>
                    <a14:imgEffect>
                      <a14:saturation sat="104000"/>
                    </a14:imgEffect>
                    <a14:imgEffect>
                      <a14:brightnessContrast bright="12000" contrast="30000"/>
                    </a14:imgEffect>
                  </a14:imgLayer>
                </a14:imgProps>
              </a:ext>
              <a:ext uri="{28A0092B-C50C-407E-A947-70E740481C1C}">
                <a14:useLocalDpi xmlns:a14="http://schemas.microsoft.com/office/drawing/2010/main" val="0"/>
              </a:ext>
            </a:extLst>
          </a:blip>
          <a:stretch>
            <a:fillRect/>
          </a:stretch>
        </p:blipFill>
        <p:spPr>
          <a:xfrm>
            <a:off x="0" y="20644"/>
            <a:ext cx="9144000" cy="6837356"/>
          </a:xfrm>
        </p:spPr>
      </p:pic>
      <p:sp>
        <p:nvSpPr>
          <p:cNvPr id="5" name="Title 1"/>
          <p:cNvSpPr txBox="1">
            <a:spLocks/>
          </p:cNvSpPr>
          <p:nvPr/>
        </p:nvSpPr>
        <p:spPr bwMode="auto">
          <a:xfrm>
            <a:off x="685800" y="152400"/>
            <a:ext cx="7010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5400" dirty="0">
                <a:solidFill>
                  <a:srgbClr val="602000"/>
                </a:solidFill>
                <a:effectLst>
                  <a:glow rad="635000">
                    <a:srgbClr val="FFFF00">
                      <a:alpha val="20000"/>
                    </a:srgbClr>
                  </a:glow>
                </a:effectLst>
              </a:rPr>
              <a:t>The time between the two rainy seasons is not the Church’s job.</a:t>
            </a:r>
          </a:p>
          <a:p>
            <a:pPr algn="l"/>
            <a:r>
              <a:rPr lang="en-US" sz="5400" dirty="0">
                <a:solidFill>
                  <a:srgbClr val="602000"/>
                </a:solidFill>
                <a:effectLst>
                  <a:glow rad="635000">
                    <a:srgbClr val="FFFF00">
                      <a:alpha val="20000"/>
                    </a:srgbClr>
                  </a:glow>
                </a:effectLst>
              </a:rPr>
              <a:t>It is God’s—we can only pray.</a:t>
            </a:r>
          </a:p>
        </p:txBody>
      </p:sp>
    </p:spTree>
    <p:extLst>
      <p:ext uri="{BB962C8B-B14F-4D97-AF65-F5344CB8AC3E}">
        <p14:creationId xmlns:p14="http://schemas.microsoft.com/office/powerpoint/2010/main" val="56205221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5777"/>
          </a:xfrm>
        </p:spPr>
      </p:pic>
      <p:sp>
        <p:nvSpPr>
          <p:cNvPr id="2" name="Title 1"/>
          <p:cNvSpPr>
            <a:spLocks noGrp="1"/>
          </p:cNvSpPr>
          <p:nvPr>
            <p:ph type="title"/>
          </p:nvPr>
        </p:nvSpPr>
        <p:spPr>
          <a:xfrm>
            <a:off x="304800" y="4724400"/>
            <a:ext cx="8839200" cy="1985058"/>
          </a:xfrm>
        </p:spPr>
        <p:txBody>
          <a:bodyPr lIns="0" tIns="0" rIns="0" bIns="0" anchor="t" anchorCtr="0"/>
          <a:lstStyle/>
          <a:p>
            <a:pPr algn="l"/>
            <a:r>
              <a:rPr lang="en-US" sz="3200" dirty="0">
                <a:effectLst>
                  <a:glow rad="152400">
                    <a:srgbClr val="3E1500"/>
                  </a:glow>
                </a:effectLst>
              </a:rPr>
              <a:t>“… A man sows some seed in the ground. Then he goes on just as he did before. He sleeps at night and wakes up in the morning. The seed begins to grow but he doesn't know what makes it grow…</a:t>
            </a:r>
          </a:p>
        </p:txBody>
      </p:sp>
    </p:spTree>
    <p:extLst>
      <p:ext uri="{BB962C8B-B14F-4D97-AF65-F5344CB8AC3E}">
        <p14:creationId xmlns:p14="http://schemas.microsoft.com/office/powerpoint/2010/main" val="42891437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9500" y="3083877"/>
            <a:ext cx="1905000" cy="153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72"/>
            <a:ext cx="9144000" cy="6858000"/>
          </a:xfrm>
          <a:prstGeom prst="rect">
            <a:avLst/>
          </a:prstGeom>
        </p:spPr>
      </p:pic>
      <p:sp>
        <p:nvSpPr>
          <p:cNvPr id="9" name="Title 1"/>
          <p:cNvSpPr txBox="1">
            <a:spLocks/>
          </p:cNvSpPr>
          <p:nvPr/>
        </p:nvSpPr>
        <p:spPr bwMode="auto">
          <a:xfrm>
            <a:off x="152400" y="5410200"/>
            <a:ext cx="9144000" cy="147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kern="0" dirty="0">
                <a:effectLst>
                  <a:glow rad="152400">
                    <a:srgbClr val="3E1500"/>
                  </a:glow>
                </a:effectLst>
              </a:rPr>
              <a:t>…When the harvest is really ready, he cuts it right away because the harvest time has come.” </a:t>
            </a:r>
            <a:r>
              <a:rPr lang="en-US" sz="1800" kern="0" dirty="0">
                <a:effectLst>
                  <a:glow rad="152400">
                    <a:srgbClr val="3E1500"/>
                  </a:glow>
                </a:effectLst>
              </a:rPr>
              <a:t>Mark 4:26-29 </a:t>
            </a:r>
          </a:p>
        </p:txBody>
      </p:sp>
    </p:spTree>
    <p:extLst>
      <p:ext uri="{BB962C8B-B14F-4D97-AF65-F5344CB8AC3E}">
        <p14:creationId xmlns:p14="http://schemas.microsoft.com/office/powerpoint/2010/main" val="13136779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92" y="0"/>
            <a:ext cx="9114208" cy="6861175"/>
          </a:xfrm>
        </p:spPr>
      </p:pic>
      <p:sp>
        <p:nvSpPr>
          <p:cNvPr id="6" name="Title 1"/>
          <p:cNvSpPr txBox="1">
            <a:spLocks/>
          </p:cNvSpPr>
          <p:nvPr/>
        </p:nvSpPr>
        <p:spPr bwMode="auto">
          <a:xfrm>
            <a:off x="6248400" y="914400"/>
            <a:ext cx="2895600" cy="597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3800" dirty="0">
                <a:effectLst>
                  <a:glow rad="152400">
                    <a:srgbClr val="2A3C24"/>
                  </a:glow>
                </a:effectLst>
              </a:rPr>
              <a:t>“…Behold, the farmer waits for the precious fruit of the earth, and has long patience for it, until he receives the early and latter rain.” </a:t>
            </a:r>
          </a:p>
          <a:p>
            <a:pPr algn="r"/>
            <a:r>
              <a:rPr lang="en-US" sz="2000" dirty="0">
                <a:effectLst>
                  <a:glow rad="152400">
                    <a:srgbClr val="2A3C24"/>
                  </a:glow>
                </a:effectLst>
              </a:rPr>
              <a:t>James 5:7-8:</a:t>
            </a:r>
            <a:endParaRPr lang="en-US" sz="2000" kern="0" dirty="0">
              <a:effectLst>
                <a:glow rad="152400">
                  <a:srgbClr val="2A3C24"/>
                </a:glow>
              </a:effectLst>
            </a:endParaRPr>
          </a:p>
        </p:txBody>
      </p:sp>
    </p:spTree>
    <p:extLst>
      <p:ext uri="{BB962C8B-B14F-4D97-AF65-F5344CB8AC3E}">
        <p14:creationId xmlns:p14="http://schemas.microsoft.com/office/powerpoint/2010/main" val="29103090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
        <p:nvSpPr>
          <p:cNvPr id="2" name="Title 1"/>
          <p:cNvSpPr>
            <a:spLocks noGrp="1"/>
          </p:cNvSpPr>
          <p:nvPr>
            <p:ph type="title"/>
          </p:nvPr>
        </p:nvSpPr>
        <p:spPr>
          <a:xfrm>
            <a:off x="3810000" y="228600"/>
            <a:ext cx="5334000" cy="5943600"/>
          </a:xfrm>
        </p:spPr>
        <p:txBody>
          <a:bodyPr lIns="0" tIns="0" rIns="0" bIns="0" anchor="t" anchorCtr="0"/>
          <a:lstStyle/>
          <a:p>
            <a:pPr algn="l"/>
            <a:r>
              <a:rPr lang="en-US" sz="6000" dirty="0">
                <a:effectLst>
                  <a:glow rad="152400">
                    <a:schemeClr val="bg1"/>
                  </a:glow>
                </a:effectLst>
              </a:rPr>
              <a:t>The latter rain comes just before the harvest. </a:t>
            </a:r>
            <a:br>
              <a:rPr lang="en-US" sz="6000" dirty="0">
                <a:effectLst>
                  <a:glow rad="152400">
                    <a:schemeClr val="bg1"/>
                  </a:glow>
                </a:effectLst>
              </a:rPr>
            </a:br>
            <a:br>
              <a:rPr lang="en-US" sz="2000" dirty="0">
                <a:effectLst>
                  <a:glow rad="152400">
                    <a:schemeClr val="bg1"/>
                  </a:glow>
                </a:effectLst>
              </a:rPr>
            </a:br>
            <a:r>
              <a:rPr lang="en-US" sz="6000" dirty="0">
                <a:effectLst>
                  <a:glow rad="152400">
                    <a:schemeClr val="bg1"/>
                  </a:glow>
                </a:effectLst>
              </a:rPr>
              <a:t>It brings forth the final ripening.</a:t>
            </a:r>
          </a:p>
        </p:txBody>
      </p:sp>
    </p:spTree>
    <p:extLst>
      <p:ext uri="{BB962C8B-B14F-4D97-AF65-F5344CB8AC3E}">
        <p14:creationId xmlns:p14="http://schemas.microsoft.com/office/powerpoint/2010/main" val="4228929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47" y="0"/>
            <a:ext cx="9156718" cy="6858000"/>
          </a:xfrm>
        </p:spPr>
      </p:pic>
      <p:sp>
        <p:nvSpPr>
          <p:cNvPr id="2" name="Title 1"/>
          <p:cNvSpPr>
            <a:spLocks noGrp="1"/>
          </p:cNvSpPr>
          <p:nvPr>
            <p:ph type="title"/>
          </p:nvPr>
        </p:nvSpPr>
        <p:spPr>
          <a:xfrm>
            <a:off x="172656" y="152400"/>
            <a:ext cx="3027744" cy="6686309"/>
          </a:xfrm>
        </p:spPr>
        <p:txBody>
          <a:bodyPr lIns="0" tIns="0" rIns="0" bIns="0" anchor="t" anchorCtr="0"/>
          <a:lstStyle/>
          <a:p>
            <a:pPr algn="l"/>
            <a:r>
              <a:rPr lang="en-US" dirty="0">
                <a:effectLst>
                  <a:glow rad="152400">
                    <a:srgbClr val="3A1300"/>
                  </a:glow>
                </a:effectLst>
              </a:rPr>
              <a:t>“Ask ye of the Lord rain in the time of the latter rain; so the Lord shall make bright clouds, and give them showers of rain…”</a:t>
            </a:r>
            <a:r>
              <a:rPr lang="en-US" sz="2000" dirty="0">
                <a:effectLst>
                  <a:glow rad="152400">
                    <a:srgbClr val="3A1300"/>
                  </a:glow>
                </a:effectLst>
              </a:rPr>
              <a:t>Zech. 10:1 </a:t>
            </a:r>
          </a:p>
        </p:txBody>
      </p:sp>
      <p:sp>
        <p:nvSpPr>
          <p:cNvPr id="11" name="Title 1"/>
          <p:cNvSpPr txBox="1">
            <a:spLocks/>
          </p:cNvSpPr>
          <p:nvPr/>
        </p:nvSpPr>
        <p:spPr bwMode="auto">
          <a:xfrm>
            <a:off x="6123972" y="152401"/>
            <a:ext cx="3027744"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6000" kern="0" dirty="0">
                <a:effectLst>
                  <a:glow rad="152400">
                    <a:srgbClr val="3A1300"/>
                  </a:glow>
                </a:effectLst>
              </a:rPr>
              <a:t>It is linked to prayer.</a:t>
            </a:r>
          </a:p>
        </p:txBody>
      </p:sp>
    </p:spTree>
    <p:extLst>
      <p:ext uri="{BB962C8B-B14F-4D97-AF65-F5344CB8AC3E}">
        <p14:creationId xmlns:p14="http://schemas.microsoft.com/office/powerpoint/2010/main" val="2174922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8000"/>
                    </a14:imgEffect>
                    <a14:imgEffect>
                      <a14:colorTemperature colorTemp="7000"/>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sp>
        <p:nvSpPr>
          <p:cNvPr id="7" name="Title 1"/>
          <p:cNvSpPr>
            <a:spLocks noGrp="1"/>
          </p:cNvSpPr>
          <p:nvPr>
            <p:ph type="title"/>
          </p:nvPr>
        </p:nvSpPr>
        <p:spPr>
          <a:xfrm>
            <a:off x="172656" y="1752600"/>
            <a:ext cx="3027744" cy="5086109"/>
          </a:xfrm>
        </p:spPr>
        <p:txBody>
          <a:bodyPr lIns="0" tIns="0" rIns="0" bIns="0" anchor="t" anchorCtr="0"/>
          <a:lstStyle/>
          <a:p>
            <a:pPr algn="l"/>
            <a:r>
              <a:rPr lang="en-US" dirty="0">
                <a:effectLst>
                  <a:glow rad="152400">
                    <a:srgbClr val="3E1500"/>
                  </a:glow>
                </a:effectLst>
              </a:rPr>
              <a:t>“They waited for me as for the rain; and they opened their mouth wide as for the latter rain.” </a:t>
            </a:r>
            <a:r>
              <a:rPr lang="en-US" sz="2000" dirty="0">
                <a:effectLst>
                  <a:glow rad="152400">
                    <a:srgbClr val="3E1500"/>
                  </a:glow>
                </a:effectLst>
              </a:rPr>
              <a:t>Job 29:23</a:t>
            </a:r>
            <a:br>
              <a:rPr lang="en-US" dirty="0"/>
            </a:br>
            <a:endParaRPr lang="en-US" sz="2000" dirty="0">
              <a:effectLst>
                <a:glow rad="152400">
                  <a:srgbClr val="3A1300"/>
                </a:glow>
              </a:effectLst>
            </a:endParaRPr>
          </a:p>
        </p:txBody>
      </p:sp>
    </p:spTree>
    <p:extLst>
      <p:ext uri="{BB962C8B-B14F-4D97-AF65-F5344CB8AC3E}">
        <p14:creationId xmlns:p14="http://schemas.microsoft.com/office/powerpoint/2010/main" val="2291286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193264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2000"/>
                    </a14:imgEffect>
                    <a14:imgEffect>
                      <a14:colorTemperature colorTemp="8500"/>
                    </a14:imgEffect>
                    <a14:imgEffect>
                      <a14:saturation sat="116000"/>
                    </a14:imgEffect>
                    <a14:imgEffect>
                      <a14:brightnessContrast bright="8000"/>
                    </a14:imgEffect>
                  </a14:imgLayer>
                </a14:imgProps>
              </a:ext>
              <a:ext uri="{28A0092B-C50C-407E-A947-70E740481C1C}">
                <a14:useLocalDpi xmlns:a14="http://schemas.microsoft.com/office/drawing/2010/main" val="0"/>
              </a:ext>
            </a:extLst>
          </a:blip>
          <a:stretch>
            <a:fillRect/>
          </a:stretch>
        </p:blipFill>
        <p:spPr>
          <a:xfrm>
            <a:off x="0" y="0"/>
            <a:ext cx="9144000" cy="6861176"/>
          </a:xfrm>
        </p:spPr>
      </p:pic>
      <p:sp>
        <p:nvSpPr>
          <p:cNvPr id="8" name="Title 1"/>
          <p:cNvSpPr>
            <a:spLocks noGrp="1"/>
          </p:cNvSpPr>
          <p:nvPr>
            <p:ph type="title"/>
          </p:nvPr>
        </p:nvSpPr>
        <p:spPr>
          <a:xfrm>
            <a:off x="172656" y="4648200"/>
            <a:ext cx="8971344" cy="2114309"/>
          </a:xfrm>
        </p:spPr>
        <p:txBody>
          <a:bodyPr lIns="0" tIns="0" rIns="0" bIns="0" anchor="t" anchorCtr="0"/>
          <a:lstStyle/>
          <a:p>
            <a:pPr algn="l"/>
            <a:r>
              <a:rPr lang="en-US" dirty="0">
                <a:effectLst>
                  <a:glow rad="152400">
                    <a:srgbClr val="3A1300"/>
                  </a:glow>
                </a:effectLst>
              </a:rPr>
              <a:t>When we challenge people to trust in Christ, the Spirit convinces them.</a:t>
            </a:r>
            <a:br>
              <a:rPr lang="en-US" dirty="0">
                <a:effectLst>
                  <a:glow rad="152400">
                    <a:srgbClr val="3A1300"/>
                  </a:glow>
                </a:effectLst>
              </a:rPr>
            </a:br>
            <a:br>
              <a:rPr lang="en-US" sz="2000" dirty="0">
                <a:effectLst>
                  <a:glow rad="152400">
                    <a:srgbClr val="3A1300"/>
                  </a:glow>
                </a:effectLst>
              </a:rPr>
            </a:br>
            <a:r>
              <a:rPr lang="en-US" dirty="0">
                <a:effectLst>
                  <a:glow rad="152400">
                    <a:srgbClr val="3A1300"/>
                  </a:glow>
                </a:effectLst>
              </a:rPr>
              <a:t>We need not be afraid to give altar calls.</a:t>
            </a:r>
            <a:br>
              <a:rPr lang="en-US" dirty="0"/>
            </a:br>
            <a:br>
              <a:rPr lang="en-US" dirty="0"/>
            </a:br>
            <a:endParaRPr lang="en-US" sz="2000" dirty="0">
              <a:effectLst>
                <a:glow rad="152400">
                  <a:srgbClr val="3A1300"/>
                </a:glow>
              </a:effectLst>
            </a:endParaRPr>
          </a:p>
        </p:txBody>
      </p:sp>
    </p:spTree>
    <p:extLst>
      <p:ext uri="{BB962C8B-B14F-4D97-AF65-F5344CB8AC3E}">
        <p14:creationId xmlns:p14="http://schemas.microsoft.com/office/powerpoint/2010/main" val="2847202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ewharvestcville.com/wp-content/uploads/2013/01/Slide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3000"/>
                    </a14:imgEffect>
                    <a14:imgEffect>
                      <a14:colorTemperature colorTemp="7400"/>
                    </a14:imgEffect>
                    <a14:imgEffect>
                      <a14:saturation sat="156000"/>
                    </a14:imgEffect>
                    <a14:imgEffect>
                      <a14:brightnessContrast bright="-2000" contrast="16000"/>
                    </a14:imgEffect>
                  </a14:imgLayer>
                </a14:imgProps>
              </a:ext>
              <a:ext uri="{28A0092B-C50C-407E-A947-70E740481C1C}">
                <a14:useLocalDpi xmlns:a14="http://schemas.microsoft.com/office/drawing/2010/main" val="0"/>
              </a:ext>
            </a:extLst>
          </a:blip>
          <a:srcRect/>
          <a:stretch>
            <a:fillRect/>
          </a:stretch>
        </p:blipFill>
        <p:spPr bwMode="auto">
          <a:xfrm>
            <a:off x="-964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164957" y="-76200"/>
            <a:ext cx="4979043" cy="6934200"/>
          </a:xfrm>
        </p:spPr>
        <p:txBody>
          <a:bodyPr/>
          <a:lstStyle/>
          <a:p>
            <a:pPr marL="0" indent="0">
              <a:buNone/>
            </a:pPr>
            <a:r>
              <a:rPr lang="en-US" sz="4000" dirty="0">
                <a:effectLst>
                  <a:glow rad="165100">
                    <a:schemeClr val="bg1"/>
                  </a:glow>
                </a:effectLst>
              </a:rPr>
              <a:t>“He said to them, ‘The harvest is bigger than you can imagine, but there are few workers. Therefore, plead with the Lord of the harvest to send out workers for his harvest.’ ” </a:t>
            </a:r>
            <a:r>
              <a:rPr lang="en-US" sz="2400" dirty="0" err="1">
                <a:effectLst>
                  <a:glow rad="241300">
                    <a:schemeClr val="bg1"/>
                  </a:glow>
                </a:effectLst>
              </a:rPr>
              <a:t>Lk</a:t>
            </a:r>
            <a:r>
              <a:rPr lang="en-US" sz="2400" dirty="0">
                <a:effectLst>
                  <a:glow rad="241300">
                    <a:schemeClr val="bg1"/>
                  </a:glow>
                </a:effectLst>
              </a:rPr>
              <a:t>. 10:2</a:t>
            </a:r>
          </a:p>
        </p:txBody>
      </p:sp>
      <p:sp>
        <p:nvSpPr>
          <p:cNvPr id="4" name="Content Placeholder 1"/>
          <p:cNvSpPr txBox="1">
            <a:spLocks/>
          </p:cNvSpPr>
          <p:nvPr/>
        </p:nvSpPr>
        <p:spPr bwMode="auto">
          <a:xfrm>
            <a:off x="-9646" y="15433"/>
            <a:ext cx="4181354"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effectLst>
                  <a:glow rad="165100">
                    <a:schemeClr val="bg1"/>
                  </a:glow>
                </a:effectLst>
              </a:rPr>
              <a:t>Like planting, harvesting is the Church’s job!</a:t>
            </a:r>
            <a:endParaRPr lang="en-US" sz="2400" kern="0" dirty="0">
              <a:effectLst>
                <a:glow rad="241300">
                  <a:schemeClr val="bg1"/>
                </a:glow>
              </a:effectLst>
            </a:endParaRPr>
          </a:p>
        </p:txBody>
      </p:sp>
    </p:spTree>
    <p:extLst>
      <p:ext uri="{BB962C8B-B14F-4D97-AF65-F5344CB8AC3E}">
        <p14:creationId xmlns:p14="http://schemas.microsoft.com/office/powerpoint/2010/main" val="1110993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freestockphotos.name/wallpaper-original/wallpapers/crowd-of-people-22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Effect>
                      <a14:colorTemperature colorTemp="7600"/>
                    </a14:imgEffect>
                    <a14:imgEffect>
                      <a14:saturation sat="132000"/>
                    </a14:imgEffect>
                    <a14:imgEffect>
                      <a14:brightnessContrast bright="22000" contrast="20000"/>
                    </a14:imgEffect>
                  </a14:imgLayer>
                </a14:imgProps>
              </a:ext>
              <a:ext uri="{28A0092B-C50C-407E-A947-70E740481C1C}">
                <a14:useLocalDpi xmlns:a14="http://schemas.microsoft.com/office/drawing/2010/main" val="0"/>
              </a:ext>
            </a:extLst>
          </a:blip>
          <a:srcRect/>
          <a:stretch>
            <a:fillRect/>
          </a:stretch>
        </p:blipFill>
        <p:spPr bwMode="auto">
          <a:xfrm>
            <a:off x="28937" y="0"/>
            <a:ext cx="915472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876800" y="60767"/>
            <a:ext cx="4129267" cy="6857999"/>
          </a:xfrm>
        </p:spPr>
        <p:txBody>
          <a:bodyPr lIns="0" tIns="0" rIns="0" bIns="0"/>
          <a:lstStyle/>
          <a:p>
            <a:pPr marL="0" indent="0" algn="r">
              <a:buNone/>
            </a:pPr>
            <a:r>
              <a:rPr lang="en-US" sz="3600" dirty="0">
                <a:effectLst>
                  <a:glow rad="228600">
                    <a:schemeClr val="bg1"/>
                  </a:glow>
                </a:effectLst>
              </a:rPr>
              <a:t>“Do you think the work of harvesting will not begin until the summer ends four months from now? Look around you! Vast fields of human souls are ripening all around us, and are ready now for reaping.”  </a:t>
            </a:r>
          </a:p>
          <a:p>
            <a:pPr marL="0" indent="0" algn="r">
              <a:buNone/>
            </a:pPr>
            <a:r>
              <a:rPr lang="en-US" sz="2000" dirty="0">
                <a:effectLst>
                  <a:glow rad="127000">
                    <a:schemeClr val="bg1"/>
                  </a:glow>
                </a:effectLst>
              </a:rPr>
              <a:t>John 4:35</a:t>
            </a:r>
          </a:p>
        </p:txBody>
      </p:sp>
    </p:spTree>
    <p:extLst>
      <p:ext uri="{BB962C8B-B14F-4D97-AF65-F5344CB8AC3E}">
        <p14:creationId xmlns:p14="http://schemas.microsoft.com/office/powerpoint/2010/main" val="97644584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We don’t always get to see our seeds harvested.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3" y="1136569"/>
            <a:ext cx="9159433" cy="4578431"/>
          </a:xfrm>
        </p:spPr>
      </p:pic>
      <p:sp>
        <p:nvSpPr>
          <p:cNvPr id="7" name="Content Placeholder 3"/>
          <p:cNvSpPr txBox="1">
            <a:spLocks/>
          </p:cNvSpPr>
          <p:nvPr/>
        </p:nvSpPr>
        <p:spPr bwMode="auto">
          <a:xfrm>
            <a:off x="152400" y="5715000"/>
            <a:ext cx="8853667" cy="120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None/>
            </a:pPr>
            <a:r>
              <a:rPr lang="en-US" sz="3600" dirty="0"/>
              <a:t> “Some plant the seed, and others harvest the crop.”  </a:t>
            </a:r>
            <a:r>
              <a:rPr lang="en-US" sz="2000" dirty="0"/>
              <a:t>John 4:34-37</a:t>
            </a:r>
          </a:p>
        </p:txBody>
      </p:sp>
    </p:spTree>
    <p:extLst>
      <p:ext uri="{BB962C8B-B14F-4D97-AF65-F5344CB8AC3E}">
        <p14:creationId xmlns:p14="http://schemas.microsoft.com/office/powerpoint/2010/main" val="3355526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7100"/>
                    </a14:imgEffect>
                    <a14:imgEffect>
                      <a14:saturation sat="132000"/>
                    </a14:imgEffect>
                    <a14:imgEffect>
                      <a14:brightnessContrast bright="-2000" contrast="16000"/>
                    </a14:imgEffect>
                  </a14:imgLayer>
                </a14:imgProps>
              </a:ext>
              <a:ext uri="{28A0092B-C50C-407E-A947-70E740481C1C}">
                <a14:useLocalDpi xmlns:a14="http://schemas.microsoft.com/office/drawing/2010/main" val="0"/>
              </a:ext>
            </a:extLst>
          </a:blip>
          <a:stretch>
            <a:fillRect/>
          </a:stretch>
        </p:blipFill>
        <p:spPr>
          <a:xfrm>
            <a:off x="-1" y="9646"/>
            <a:ext cx="9144001" cy="4486154"/>
          </a:xfrm>
        </p:spPr>
      </p:pic>
      <p:sp>
        <p:nvSpPr>
          <p:cNvPr id="7" name="Title 1"/>
          <p:cNvSpPr>
            <a:spLocks noGrp="1"/>
          </p:cNvSpPr>
          <p:nvPr>
            <p:ph type="title"/>
          </p:nvPr>
        </p:nvSpPr>
        <p:spPr>
          <a:xfrm>
            <a:off x="152399" y="4800600"/>
            <a:ext cx="8965557" cy="2057400"/>
          </a:xfrm>
        </p:spPr>
        <p:txBody>
          <a:bodyPr lIns="91440" rIns="0" bIns="0" anchor="t" anchorCtr="0"/>
          <a:lstStyle/>
          <a:p>
            <a:pPr algn="l"/>
            <a:r>
              <a:rPr lang="en-US" dirty="0"/>
              <a:t>“They weep as they go to plant their seed, but they sing as they return with the harvest.” </a:t>
            </a:r>
            <a:r>
              <a:rPr lang="en-US" sz="2000" dirty="0"/>
              <a:t>Ps. 126:6 </a:t>
            </a:r>
          </a:p>
        </p:txBody>
      </p:sp>
      <p:sp>
        <p:nvSpPr>
          <p:cNvPr id="9" name="Title 1"/>
          <p:cNvSpPr txBox="1">
            <a:spLocks/>
          </p:cNvSpPr>
          <p:nvPr/>
        </p:nvSpPr>
        <p:spPr bwMode="auto">
          <a:xfrm>
            <a:off x="5486400" y="76200"/>
            <a:ext cx="3667246"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kern="0" dirty="0">
                <a:effectLst>
                  <a:glow rad="152400">
                    <a:srgbClr val="002948"/>
                  </a:glow>
                </a:effectLst>
              </a:rPr>
              <a:t>Sometimes the work is hard and discouraging.</a:t>
            </a:r>
            <a:endParaRPr lang="en-US" sz="2000" kern="0" dirty="0">
              <a:effectLst>
                <a:glow rad="152400">
                  <a:srgbClr val="002948"/>
                </a:glow>
              </a:effectLst>
            </a:endParaRPr>
          </a:p>
        </p:txBody>
      </p:sp>
    </p:spTree>
    <p:extLst>
      <p:ext uri="{BB962C8B-B14F-4D97-AF65-F5344CB8AC3E}">
        <p14:creationId xmlns:p14="http://schemas.microsoft.com/office/powerpoint/2010/main" val="334978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114"/>
            <a:ext cx="9220200" cy="6882114"/>
          </a:xfrm>
        </p:spPr>
      </p:pic>
      <p:sp>
        <p:nvSpPr>
          <p:cNvPr id="7" name="Title 1"/>
          <p:cNvSpPr>
            <a:spLocks noGrp="1"/>
          </p:cNvSpPr>
          <p:nvPr>
            <p:ph type="title"/>
          </p:nvPr>
        </p:nvSpPr>
        <p:spPr>
          <a:xfrm>
            <a:off x="152400" y="4724400"/>
            <a:ext cx="8965556" cy="2133600"/>
          </a:xfrm>
        </p:spPr>
        <p:txBody>
          <a:bodyPr lIns="91440" rIns="0" bIns="0" anchor="t" anchorCtr="0"/>
          <a:lstStyle/>
          <a:p>
            <a:pPr algn="l"/>
            <a:r>
              <a:rPr lang="en-US" sz="3200" dirty="0">
                <a:effectLst>
                  <a:glow rad="152400">
                    <a:srgbClr val="00111E"/>
                  </a:glow>
                </a:effectLst>
              </a:rPr>
              <a:t>Even now the harvest workers are receiving their reward by gathering a harvest that brings eternal life. Then everyone who planted the seed and everyone who harvests the crop will celebrate together. </a:t>
            </a:r>
            <a:r>
              <a:rPr lang="en-US" sz="2000" dirty="0">
                <a:effectLst>
                  <a:glow rad="152400">
                    <a:srgbClr val="00111E"/>
                  </a:glow>
                </a:effectLst>
              </a:rPr>
              <a:t>John 4:36-38 </a:t>
            </a:r>
          </a:p>
        </p:txBody>
      </p:sp>
      <p:sp>
        <p:nvSpPr>
          <p:cNvPr id="9" name="Title 1"/>
          <p:cNvSpPr txBox="1">
            <a:spLocks/>
          </p:cNvSpPr>
          <p:nvPr/>
        </p:nvSpPr>
        <p:spPr bwMode="auto">
          <a:xfrm>
            <a:off x="66554" y="76200"/>
            <a:ext cx="5115046"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kern="0" dirty="0">
                <a:effectLst>
                  <a:glow rad="152400">
                    <a:srgbClr val="002948"/>
                  </a:glow>
                </a:effectLst>
              </a:rPr>
              <a:t>Reaping </a:t>
            </a:r>
            <a:r>
              <a:rPr lang="en-US" u="sng" kern="0" dirty="0">
                <a:effectLst>
                  <a:glow rad="152400">
                    <a:srgbClr val="002948"/>
                  </a:glow>
                </a:effectLst>
              </a:rPr>
              <a:t>IS</a:t>
            </a:r>
            <a:r>
              <a:rPr lang="en-US" kern="0" dirty="0">
                <a:effectLst>
                  <a:glow rad="152400">
                    <a:srgbClr val="002948"/>
                  </a:glow>
                </a:effectLst>
              </a:rPr>
              <a:t> its own reward.</a:t>
            </a:r>
            <a:endParaRPr lang="en-US" sz="2000" kern="0" dirty="0">
              <a:effectLst>
                <a:glow rad="152400">
                  <a:srgbClr val="002948"/>
                </a:glow>
              </a:effectLst>
            </a:endParaRPr>
          </a:p>
        </p:txBody>
      </p:sp>
    </p:spTree>
    <p:extLst>
      <p:ext uri="{BB962C8B-B14F-4D97-AF65-F5344CB8AC3E}">
        <p14:creationId xmlns:p14="http://schemas.microsoft.com/office/powerpoint/2010/main" val="496961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257800"/>
          </a:xfrm>
        </p:spPr>
      </p:pic>
      <p:sp>
        <p:nvSpPr>
          <p:cNvPr id="7" name="Title 1"/>
          <p:cNvSpPr>
            <a:spLocks noGrp="1"/>
          </p:cNvSpPr>
          <p:nvPr>
            <p:ph type="title"/>
          </p:nvPr>
        </p:nvSpPr>
        <p:spPr>
          <a:xfrm>
            <a:off x="152400" y="5181600"/>
            <a:ext cx="8965556" cy="1676400"/>
          </a:xfrm>
        </p:spPr>
        <p:txBody>
          <a:bodyPr lIns="91440" rIns="0" bIns="0" anchor="t" anchorCtr="0"/>
          <a:lstStyle/>
          <a:p>
            <a:pPr algn="l"/>
            <a:r>
              <a:rPr lang="en-US" dirty="0"/>
              <a:t>“A wise son harvests in the summer; a disgraceful son sleeps right through the harvest.” </a:t>
            </a:r>
            <a:r>
              <a:rPr lang="en-US" sz="2000" dirty="0"/>
              <a:t>Pr. 10:5</a:t>
            </a:r>
            <a:br>
              <a:rPr lang="en-US" sz="2000" dirty="0"/>
            </a:br>
            <a:endParaRPr lang="en-US" sz="2000" dirty="0">
              <a:effectLst>
                <a:glow rad="152400">
                  <a:srgbClr val="6C2400"/>
                </a:glow>
              </a:effectLst>
            </a:endParaRPr>
          </a:p>
        </p:txBody>
      </p:sp>
      <p:sp>
        <p:nvSpPr>
          <p:cNvPr id="9" name="Title 1"/>
          <p:cNvSpPr txBox="1">
            <a:spLocks/>
          </p:cNvSpPr>
          <p:nvPr/>
        </p:nvSpPr>
        <p:spPr bwMode="auto">
          <a:xfrm>
            <a:off x="-26043" y="4495800"/>
            <a:ext cx="9077446"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kern="0" dirty="0">
                <a:effectLst>
                  <a:glow rad="152400">
                    <a:schemeClr val="bg1"/>
                  </a:glow>
                </a:effectLst>
              </a:rPr>
              <a:t>There is a sense of urgency:</a:t>
            </a:r>
            <a:endParaRPr lang="en-US" sz="2000" kern="0" dirty="0">
              <a:effectLst>
                <a:glow rad="152400">
                  <a:schemeClr val="bg1"/>
                </a:glow>
              </a:effectLst>
            </a:endParaRPr>
          </a:p>
        </p:txBody>
      </p:sp>
    </p:spTree>
    <p:extLst>
      <p:ext uri="{BB962C8B-B14F-4D97-AF65-F5344CB8AC3E}">
        <p14:creationId xmlns:p14="http://schemas.microsoft.com/office/powerpoint/2010/main" val="40224336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F896AD-AAE2-4277-9A3F-381313FD718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30000"/>
                    </a14:imgEffect>
                    <a14:imgEffect>
                      <a14:colorTemperature colorTemp="6000"/>
                    </a14:imgEffect>
                    <a14:imgEffect>
                      <a14:saturation sat="105000"/>
                    </a14:imgEffect>
                    <a14:imgEffect>
                      <a14:brightnessContrast bright="10000" contrast="10000"/>
                    </a14:imgEffect>
                  </a14:imgLayer>
                </a14:imgProps>
              </a:ext>
              <a:ext uri="{28A0092B-C50C-407E-A947-70E740481C1C}">
                <a14:useLocalDpi xmlns:a14="http://schemas.microsoft.com/office/drawing/2010/main" val="0"/>
              </a:ext>
            </a:extLst>
          </a:blip>
          <a:srcRect l="17270" t="13705" r="336"/>
          <a:stretch/>
        </p:blipFill>
        <p:spPr>
          <a:xfrm>
            <a:off x="0" y="4665"/>
            <a:ext cx="9144000" cy="6853335"/>
          </a:xfrm>
          <a:prstGeom prst="rect">
            <a:avLst/>
          </a:prstGeom>
        </p:spPr>
      </p:pic>
      <p:sp>
        <p:nvSpPr>
          <p:cNvPr id="4" name="Content Placeholder 2">
            <a:extLst>
              <a:ext uri="{FF2B5EF4-FFF2-40B4-BE49-F238E27FC236}">
                <a16:creationId xmlns:a16="http://schemas.microsoft.com/office/drawing/2014/main" id="{3650104A-668F-434F-9310-581CD144B617}"/>
              </a:ext>
            </a:extLst>
          </p:cNvPr>
          <p:cNvSpPr>
            <a:spLocks noGrp="1"/>
          </p:cNvSpPr>
          <p:nvPr>
            <p:ph idx="1"/>
          </p:nvPr>
        </p:nvSpPr>
        <p:spPr>
          <a:xfrm>
            <a:off x="2590800" y="0"/>
            <a:ext cx="6553200" cy="6705600"/>
          </a:xfrm>
        </p:spPr>
        <p:txBody>
          <a:bodyPr lIns="91440" tIns="0" rIns="91440" bIns="0" anchor="t" anchorCtr="0"/>
          <a:lstStyle/>
          <a:p>
            <a:pPr marL="0" indent="0">
              <a:buNone/>
            </a:pPr>
            <a:r>
              <a:rPr lang="en-US" sz="3600" dirty="0">
                <a:effectLst>
                  <a:glow rad="127000">
                    <a:srgbClr val="001000"/>
                  </a:glow>
                  <a:outerShdw blurRad="50800" dist="38100" dir="2700000" algn="tl" rotWithShape="0">
                    <a:prstClr val="black">
                      <a:alpha val="40000"/>
                    </a:prstClr>
                  </a:outerShdw>
                </a:effectLst>
              </a:rPr>
              <a:t>Our spirit says “yes.” Our flesh says “no.”</a:t>
            </a:r>
          </a:p>
          <a:p>
            <a:pPr marL="0" indent="0" algn="ctr">
              <a:buNone/>
            </a:pPr>
            <a:r>
              <a:rPr lang="en-US" sz="3200" dirty="0">
                <a:effectLst>
                  <a:glow rad="127000">
                    <a:srgbClr val="001000"/>
                  </a:glow>
                  <a:outerShdw blurRad="50800" dist="38100" dir="2700000" algn="tl" rotWithShape="0">
                    <a:prstClr val="black">
                      <a:alpha val="40000"/>
                    </a:prstClr>
                  </a:outerShdw>
                </a:effectLst>
              </a:rPr>
              <a:t>The Harvest Cycle: </a:t>
            </a:r>
          </a:p>
          <a:p>
            <a:pPr marL="0" indent="0">
              <a:buNone/>
            </a:pPr>
            <a:r>
              <a:rPr lang="en-US" sz="3200" dirty="0">
                <a:effectLst>
                  <a:glow rad="127000">
                    <a:srgbClr val="001000"/>
                  </a:glow>
                  <a:outerShdw blurRad="50800" dist="38100" dir="2700000" algn="tl" rotWithShape="0">
                    <a:prstClr val="black">
                      <a:alpha val="40000"/>
                    </a:prstClr>
                  </a:outerShdw>
                </a:effectLst>
              </a:rPr>
              <a:t>Seed </a:t>
            </a:r>
            <a:r>
              <a:rPr lang="en-US" sz="3200" dirty="0" err="1">
                <a:effectLst>
                  <a:glow rad="127000">
                    <a:srgbClr val="001000"/>
                  </a:glow>
                  <a:outerShdw blurRad="50800" dist="38100" dir="2700000" algn="tl" rotWithShape="0">
                    <a:prstClr val="black">
                      <a:alpha val="40000"/>
                    </a:prstClr>
                  </a:outerShdw>
                </a:effectLst>
              </a:rPr>
              <a:t>Time</a:t>
            </a:r>
            <a:r>
              <a:rPr lang="en-US" sz="3200" dirty="0" err="1">
                <a:effectLst>
                  <a:glow rad="127000">
                    <a:srgbClr val="001000"/>
                  </a:glow>
                  <a:outerShdw blurRad="50800" dist="38100" dir="2700000" algn="tl" rotWithShape="0">
                    <a:prstClr val="black">
                      <a:alpha val="40000"/>
                    </a:prstClr>
                  </a:outerShdw>
                </a:effectLst>
                <a:sym typeface="Wingdings" panose="05000000000000000000" pitchFamily="2" charset="2"/>
              </a:rPr>
              <a:t></a:t>
            </a:r>
            <a:r>
              <a:rPr lang="en-US" sz="3200" dirty="0" err="1">
                <a:effectLst>
                  <a:glow rad="127000">
                    <a:srgbClr val="001000"/>
                  </a:glow>
                  <a:outerShdw blurRad="50800" dist="38100" dir="2700000" algn="tl" rotWithShape="0">
                    <a:prstClr val="black">
                      <a:alpha val="40000"/>
                    </a:prstClr>
                  </a:outerShdw>
                </a:effectLst>
              </a:rPr>
              <a:t>Harvest</a:t>
            </a:r>
            <a:r>
              <a:rPr lang="en-US" sz="3200" dirty="0">
                <a:effectLst>
                  <a:glow rad="127000">
                    <a:srgbClr val="001000"/>
                  </a:glow>
                  <a:outerShdw blurRad="50800" dist="38100" dir="2700000" algn="tl" rotWithShape="0">
                    <a:prstClr val="black">
                      <a:alpha val="40000"/>
                    </a:prstClr>
                  </a:outerShdw>
                </a:effectLst>
                <a:sym typeface="Wingdings" panose="05000000000000000000" pitchFamily="2" charset="2"/>
              </a:rPr>
              <a:t></a:t>
            </a:r>
          </a:p>
          <a:p>
            <a:pPr marL="0" indent="0">
              <a:buNone/>
            </a:pPr>
            <a:r>
              <a:rPr lang="en-US" sz="3200" dirty="0">
                <a:effectLst>
                  <a:glow rad="127000">
                    <a:srgbClr val="001000"/>
                  </a:glow>
                  <a:outerShdw blurRad="50800" dist="38100" dir="2700000" algn="tl" rotWithShape="0">
                    <a:prstClr val="black">
                      <a:alpha val="40000"/>
                    </a:prstClr>
                  </a:outerShdw>
                </a:effectLst>
              </a:rPr>
              <a:t>Death of Flesh (who’s seed is in itself—but the flesh stands in the way of seed being planted)</a:t>
            </a:r>
            <a:r>
              <a:rPr lang="en-US" sz="3200" dirty="0">
                <a:effectLst>
                  <a:glow rad="127000">
                    <a:srgbClr val="001000"/>
                  </a:glow>
                  <a:outerShdw blurRad="50800" dist="38100" dir="2700000" algn="tl" rotWithShape="0">
                    <a:prstClr val="black">
                      <a:alpha val="40000"/>
                    </a:prstClr>
                  </a:outerShdw>
                </a:effectLst>
                <a:sym typeface="Wingdings" panose="05000000000000000000" pitchFamily="2" charset="2"/>
              </a:rPr>
              <a:t></a:t>
            </a:r>
          </a:p>
          <a:p>
            <a:pPr marL="0" indent="0">
              <a:buNone/>
            </a:pPr>
            <a:r>
              <a:rPr lang="en-US" sz="3200" dirty="0">
                <a:effectLst>
                  <a:glow rad="127000">
                    <a:srgbClr val="001000"/>
                  </a:glow>
                  <a:outerShdw blurRad="50800" dist="38100" dir="2700000" algn="tl" rotWithShape="0">
                    <a:prstClr val="black">
                      <a:alpha val="40000"/>
                    </a:prstClr>
                  </a:outerShdw>
                </a:effectLst>
              </a:rPr>
              <a:t>and then back to Seed Time.  </a:t>
            </a:r>
          </a:p>
          <a:p>
            <a:pPr marL="0" indent="0">
              <a:buNone/>
            </a:pPr>
            <a:r>
              <a:rPr lang="en-US" sz="3200" dirty="0">
                <a:effectLst>
                  <a:glow rad="127000">
                    <a:srgbClr val="001000"/>
                  </a:glow>
                  <a:outerShdw blurRad="50800" dist="38100" dir="2700000" algn="tl" rotWithShape="0">
                    <a:prstClr val="black">
                      <a:alpha val="40000"/>
                    </a:prstClr>
                  </a:outerShdw>
                </a:effectLst>
              </a:rPr>
              <a:t>“Truly, truly, I say to you, unless a grain of wheat falls into the earth and dies, it remains alone; but if it dies, it bears much fruit. </a:t>
            </a:r>
          </a:p>
          <a:p>
            <a:pPr marL="0" indent="0" algn="r">
              <a:buNone/>
            </a:pPr>
            <a:r>
              <a:rPr lang="en-US" sz="1800" dirty="0">
                <a:effectLst>
                  <a:glow rad="127000">
                    <a:srgbClr val="001000"/>
                  </a:glow>
                  <a:outerShdw blurRad="50800" dist="38100" dir="2700000" algn="tl" rotWithShape="0">
                    <a:prstClr val="black">
                      <a:alpha val="40000"/>
                    </a:prstClr>
                  </a:outerShdw>
                </a:effectLst>
              </a:rPr>
              <a:t>Jn. 12:24 (ESV)</a:t>
            </a:r>
            <a:br>
              <a:rPr lang="en-US" sz="1800" dirty="0"/>
            </a:br>
            <a:endParaRPr lang="en-US" sz="3600" dirty="0">
              <a:effectLst>
                <a:glow rad="127000">
                  <a:srgbClr val="080400"/>
                </a:glow>
              </a:effectLst>
            </a:endParaRPr>
          </a:p>
        </p:txBody>
      </p:sp>
    </p:spTree>
    <p:extLst>
      <p:ext uri="{BB962C8B-B14F-4D97-AF65-F5344CB8AC3E}">
        <p14:creationId xmlns:p14="http://schemas.microsoft.com/office/powerpoint/2010/main" val="2593841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255" r="7931"/>
          <a:stretch/>
        </p:blipFill>
        <p:spPr>
          <a:xfrm>
            <a:off x="0" y="76200"/>
            <a:ext cx="9119404" cy="5943600"/>
          </a:xfrm>
          <a:effectLst>
            <a:softEdge rad="241300"/>
          </a:effectLst>
        </p:spPr>
      </p:pic>
      <p:sp>
        <p:nvSpPr>
          <p:cNvPr id="5" name="Title 1"/>
          <p:cNvSpPr>
            <a:spLocks noGrp="1"/>
          </p:cNvSpPr>
          <p:nvPr>
            <p:ph type="title"/>
          </p:nvPr>
        </p:nvSpPr>
        <p:spPr>
          <a:xfrm>
            <a:off x="152400" y="5715000"/>
            <a:ext cx="8965556" cy="1143000"/>
          </a:xfrm>
        </p:spPr>
        <p:txBody>
          <a:bodyPr lIns="91440" rIns="0" bIns="0" anchor="t" anchorCtr="0"/>
          <a:lstStyle/>
          <a:p>
            <a:pPr algn="l"/>
            <a:r>
              <a:rPr lang="en-US" sz="3800" dirty="0"/>
              <a:t>We will go to Heaven, but we may lose our opportunity to work in the harvest.</a:t>
            </a:r>
            <a:br>
              <a:rPr lang="en-US" sz="2000" dirty="0"/>
            </a:br>
            <a:endParaRPr lang="en-US" sz="2000" dirty="0">
              <a:effectLst>
                <a:glow rad="152400">
                  <a:srgbClr val="6C2400"/>
                </a:glow>
              </a:effectLst>
            </a:endParaRPr>
          </a:p>
        </p:txBody>
      </p:sp>
    </p:spTree>
    <p:extLst>
      <p:ext uri="{BB962C8B-B14F-4D97-AF65-F5344CB8AC3E}">
        <p14:creationId xmlns:p14="http://schemas.microsoft.com/office/powerpoint/2010/main" val="3552938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12000"/>
                    </a14:imgEffect>
                    <a14:imgEffect>
                      <a14:colorTemperature colorTemp="5200"/>
                    </a14:imgEffect>
                    <a14:imgEffect>
                      <a14:saturation sat="92000"/>
                    </a14:imgEffect>
                    <a14:imgEffect>
                      <a14:brightnessContrast bright="4000" contrast="22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sp>
        <p:nvSpPr>
          <p:cNvPr id="5" name="Title 1"/>
          <p:cNvSpPr>
            <a:spLocks noGrp="1"/>
          </p:cNvSpPr>
          <p:nvPr>
            <p:ph type="title"/>
          </p:nvPr>
        </p:nvSpPr>
        <p:spPr>
          <a:xfrm>
            <a:off x="152400" y="5257800"/>
            <a:ext cx="8965556" cy="609600"/>
          </a:xfrm>
        </p:spPr>
        <p:txBody>
          <a:bodyPr lIns="91440" rIns="0" bIns="0" anchor="t" anchorCtr="0"/>
          <a:lstStyle/>
          <a:p>
            <a:r>
              <a:rPr lang="en-US" sz="4800" dirty="0">
                <a:effectLst>
                  <a:glow rad="152400">
                    <a:srgbClr val="00233E">
                      <a:alpha val="81000"/>
                    </a:srgbClr>
                  </a:glow>
                </a:effectLst>
              </a:rPr>
              <a:t>The harvest is in our hands.</a:t>
            </a:r>
            <a:endParaRPr lang="en-US" sz="2000" dirty="0">
              <a:effectLst>
                <a:glow rad="152400">
                  <a:srgbClr val="6C2400"/>
                </a:glow>
              </a:effectLst>
            </a:endParaRPr>
          </a:p>
        </p:txBody>
      </p:sp>
      <p:sp>
        <p:nvSpPr>
          <p:cNvPr id="6" name="Title 1"/>
          <p:cNvSpPr txBox="1">
            <a:spLocks/>
          </p:cNvSpPr>
          <p:nvPr/>
        </p:nvSpPr>
        <p:spPr bwMode="auto">
          <a:xfrm>
            <a:off x="228600" y="152399"/>
            <a:ext cx="8736956" cy="147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4800" dirty="0">
                <a:effectLst>
                  <a:glow rad="152400">
                    <a:srgbClr val="00233E"/>
                  </a:glow>
                </a:effectLst>
              </a:rPr>
              <a:t>“Harvest has passed, summer has ended, but we have not been saved.” </a:t>
            </a:r>
            <a:r>
              <a:rPr lang="en-US" sz="2000" dirty="0">
                <a:effectLst>
                  <a:glow rad="152400">
                    <a:srgbClr val="00233E"/>
                  </a:glow>
                </a:effectLst>
              </a:rPr>
              <a:t>Jer. 8:20</a:t>
            </a:r>
          </a:p>
        </p:txBody>
      </p:sp>
      <p:sp>
        <p:nvSpPr>
          <p:cNvPr id="7" name="Title 1">
            <a:extLst>
              <a:ext uri="{FF2B5EF4-FFF2-40B4-BE49-F238E27FC236}">
                <a16:creationId xmlns:a16="http://schemas.microsoft.com/office/drawing/2014/main" id="{316C3515-8A67-4996-AB41-9AD20B4CCBC8}"/>
              </a:ext>
            </a:extLst>
          </p:cNvPr>
          <p:cNvSpPr txBox="1">
            <a:spLocks/>
          </p:cNvSpPr>
          <p:nvPr/>
        </p:nvSpPr>
        <p:spPr bwMode="auto">
          <a:xfrm>
            <a:off x="0" y="58674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3600" kern="0" dirty="0">
                <a:effectLst>
                  <a:glow rad="152400">
                    <a:srgbClr val="00233E">
                      <a:alpha val="81000"/>
                    </a:srgbClr>
                  </a:glow>
                </a:effectLst>
              </a:rPr>
              <a:t>How much fruit </a:t>
            </a:r>
            <a:r>
              <a:rPr lang="en-US" sz="3600" kern="0" dirty="0" err="1">
                <a:effectLst>
                  <a:glow rad="152400">
                    <a:srgbClr val="00233E">
                      <a:alpha val="81000"/>
                    </a:srgbClr>
                  </a:glow>
                </a:effectLst>
              </a:rPr>
              <a:t>ar</a:t>
            </a:r>
            <a:r>
              <a:rPr lang="en-US" sz="3600" kern="0" dirty="0">
                <a:effectLst>
                  <a:glow rad="152400">
                    <a:srgbClr val="00233E">
                      <a:alpha val="81000"/>
                    </a:srgbClr>
                  </a:glow>
                </a:effectLst>
              </a:rPr>
              <a:t> we willing </a:t>
            </a:r>
            <a:br>
              <a:rPr lang="en-US" sz="3600" kern="0" dirty="0">
                <a:effectLst>
                  <a:glow rad="152400">
                    <a:srgbClr val="00233E">
                      <a:alpha val="81000"/>
                    </a:srgbClr>
                  </a:glow>
                </a:effectLst>
              </a:rPr>
            </a:br>
            <a:r>
              <a:rPr lang="en-US" sz="3600" kern="0" dirty="0">
                <a:effectLst>
                  <a:glow rad="152400">
                    <a:srgbClr val="00233E">
                      <a:alpha val="81000"/>
                    </a:srgbClr>
                  </a:glow>
                </a:effectLst>
              </a:rPr>
              <a:t>to leave on the field?</a:t>
            </a:r>
            <a:br>
              <a:rPr lang="en-US" sz="2000" kern="0" dirty="0"/>
            </a:br>
            <a:endParaRPr lang="en-US" sz="2000" kern="0" dirty="0">
              <a:effectLst>
                <a:glow rad="152400">
                  <a:srgbClr val="6C2400"/>
                </a:glow>
              </a:effectLst>
            </a:endParaRPr>
          </a:p>
        </p:txBody>
      </p:sp>
    </p:spTree>
    <p:extLst>
      <p:ext uri="{BB962C8B-B14F-4D97-AF65-F5344CB8AC3E}">
        <p14:creationId xmlns:p14="http://schemas.microsoft.com/office/powerpoint/2010/main" val="1438879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17270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The Harvest </a:t>
            </a:r>
            <a:br>
              <a:rPr lang="en-US" sz="4400" dirty="0"/>
            </a:br>
            <a:br>
              <a:rPr lang="en-US" sz="4400" dirty="0"/>
            </a:br>
            <a:r>
              <a:rPr lang="en-US" sz="4400" dirty="0"/>
              <a:t>Download Here:</a:t>
            </a:r>
          </a:p>
          <a:p>
            <a:pPr marL="0" indent="0" algn="ctr">
              <a:buNone/>
            </a:pPr>
            <a:r>
              <a:rPr lang="en-US" dirty="0">
                <a:hlinkClick r:id="rId2"/>
              </a:rPr>
              <a:t>https://www.youtube.com/watch?v=2b4ljC_Vook</a:t>
            </a:r>
            <a:endParaRPr lang="en-US" dirty="0"/>
          </a:p>
          <a:p>
            <a:pPr marL="0" indent="0" algn="ctr">
              <a:buNone/>
            </a:pPr>
            <a:endParaRPr lang="en-US" dirty="0"/>
          </a:p>
        </p:txBody>
      </p:sp>
      <p:sp>
        <p:nvSpPr>
          <p:cNvPr id="4" name="Title 1"/>
          <p:cNvSpPr>
            <a:spLocks noGrp="1"/>
          </p:cNvSpPr>
          <p:nvPr>
            <p:ph type="title"/>
          </p:nvPr>
        </p:nvSpPr>
        <p:spPr>
          <a:xfrm>
            <a:off x="-33867" y="0"/>
            <a:ext cx="9144000" cy="685800"/>
          </a:xfrm>
        </p:spPr>
        <p:txBody>
          <a:bodyPr/>
          <a:lstStyle/>
          <a:p>
            <a:r>
              <a:rPr lang="en-US" sz="3600" dirty="0">
                <a:solidFill>
                  <a:schemeClr val="tx1"/>
                </a:solidFill>
              </a:rPr>
              <a:t>Song: </a:t>
            </a:r>
            <a:r>
              <a:rPr lang="en-US" sz="3600" dirty="0"/>
              <a:t>The Harvest</a:t>
            </a:r>
            <a:r>
              <a:rPr lang="en-US" sz="3600" dirty="0">
                <a:solidFill>
                  <a:schemeClr val="tx1"/>
                </a:solidFill>
              </a:rPr>
              <a:t>  </a:t>
            </a:r>
            <a:endParaRPr lang="en-US" sz="3600" dirty="0"/>
          </a:p>
        </p:txBody>
      </p:sp>
    </p:spTree>
    <p:extLst>
      <p:ext uri="{BB962C8B-B14F-4D97-AF65-F5344CB8AC3E}">
        <p14:creationId xmlns:p14="http://schemas.microsoft.com/office/powerpoint/2010/main" val="23051213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Harvest Samba </a:t>
            </a:r>
            <a:br>
              <a:rPr lang="en-US" sz="4400" dirty="0"/>
            </a:br>
            <a:br>
              <a:rPr lang="en-US" sz="4400" dirty="0"/>
            </a:br>
            <a:r>
              <a:rPr lang="en-US" sz="4400" dirty="0"/>
              <a:t>Download Here:</a:t>
            </a:r>
          </a:p>
          <a:p>
            <a:pPr marL="0" indent="0" algn="ctr">
              <a:buNone/>
            </a:pPr>
            <a:r>
              <a:rPr lang="en-US" dirty="0">
                <a:hlinkClick r:id="rId2"/>
              </a:rPr>
              <a:t>https://www.youtube.com/watch?v=NTdIrlTlXks</a:t>
            </a:r>
            <a:endParaRPr lang="en-US" dirty="0"/>
          </a:p>
          <a:p>
            <a:pPr marL="0" indent="0" algn="ctr">
              <a:buNone/>
            </a:pPr>
            <a:r>
              <a:rPr lang="en-US" dirty="0"/>
              <a:t> </a:t>
            </a:r>
          </a:p>
        </p:txBody>
      </p:sp>
      <p:sp>
        <p:nvSpPr>
          <p:cNvPr id="4" name="Title 1"/>
          <p:cNvSpPr>
            <a:spLocks noGrp="1"/>
          </p:cNvSpPr>
          <p:nvPr>
            <p:ph type="title"/>
          </p:nvPr>
        </p:nvSpPr>
        <p:spPr>
          <a:xfrm>
            <a:off x="-33867" y="0"/>
            <a:ext cx="9144000" cy="685800"/>
          </a:xfrm>
        </p:spPr>
        <p:txBody>
          <a:bodyPr/>
          <a:lstStyle/>
          <a:p>
            <a:r>
              <a:rPr lang="en-US" sz="3600" dirty="0">
                <a:solidFill>
                  <a:schemeClr val="tx1"/>
                </a:solidFill>
              </a:rPr>
              <a:t>Song: </a:t>
            </a:r>
            <a:r>
              <a:rPr lang="en-US" sz="3600" dirty="0"/>
              <a:t>Harvest Samba</a:t>
            </a:r>
            <a:r>
              <a:rPr lang="en-US" sz="3600" dirty="0">
                <a:solidFill>
                  <a:schemeClr val="tx1"/>
                </a:solidFill>
              </a:rPr>
              <a:t> </a:t>
            </a:r>
            <a:endParaRPr lang="en-US" sz="3600" dirty="0"/>
          </a:p>
        </p:txBody>
      </p:sp>
    </p:spTree>
    <p:extLst>
      <p:ext uri="{BB962C8B-B14F-4D97-AF65-F5344CB8AC3E}">
        <p14:creationId xmlns:p14="http://schemas.microsoft.com/office/powerpoint/2010/main" val="204604172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352800"/>
            <a:ext cx="6400800" cy="35052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working the harvest?</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u="sng" dirty="0">
                <a:latin typeface="+mn-lt"/>
                <a:hlinkClick r:id="rId7"/>
              </a:rPr>
              <a:t>http://campaignkerusso.org/?p=11870</a:t>
            </a:r>
            <a:endParaRPr lang="en-US" sz="2400" b="1" dirty="0">
              <a:latin typeface="+mn-lt"/>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It’s Harvest Time </a:t>
            </a:r>
            <a:br>
              <a:rPr lang="en-US" sz="4400" dirty="0"/>
            </a:br>
            <a:br>
              <a:rPr lang="en-US" sz="4400" dirty="0"/>
            </a:br>
            <a:r>
              <a:rPr lang="en-US" sz="4400" dirty="0"/>
              <a:t>Download Here:</a:t>
            </a:r>
          </a:p>
          <a:p>
            <a:pPr marL="0" indent="0" algn="ctr">
              <a:buNone/>
            </a:pPr>
            <a:r>
              <a:rPr lang="en-US" u="sng" dirty="0">
                <a:hlinkClick r:id="rId2"/>
              </a:rPr>
              <a:t>http://youtu.be/cPJyKOdeM7o</a:t>
            </a:r>
            <a:endParaRPr lang="en-US" u="sng" dirty="0"/>
          </a:p>
          <a:p>
            <a:pPr marL="0" indent="0" algn="ctr">
              <a:buNone/>
            </a:pPr>
            <a:endParaRPr lang="en-US" dirty="0"/>
          </a:p>
        </p:txBody>
      </p:sp>
      <p:sp>
        <p:nvSpPr>
          <p:cNvPr id="4" name="Title 1"/>
          <p:cNvSpPr>
            <a:spLocks noGrp="1"/>
          </p:cNvSpPr>
          <p:nvPr>
            <p:ph type="title"/>
          </p:nvPr>
        </p:nvSpPr>
        <p:spPr>
          <a:xfrm>
            <a:off x="-33867" y="0"/>
            <a:ext cx="9144000" cy="685800"/>
          </a:xfrm>
        </p:spPr>
        <p:txBody>
          <a:bodyPr/>
          <a:lstStyle/>
          <a:p>
            <a:r>
              <a:rPr lang="en-US" sz="3600" dirty="0">
                <a:solidFill>
                  <a:schemeClr val="tx1"/>
                </a:solidFill>
              </a:rPr>
              <a:t>Song: </a:t>
            </a:r>
            <a:r>
              <a:rPr lang="en-US" sz="3600" dirty="0"/>
              <a:t>It’s Harvest Time</a:t>
            </a:r>
            <a:r>
              <a:rPr lang="en-US" sz="3600" dirty="0">
                <a:solidFill>
                  <a:schemeClr val="tx1"/>
                </a:solidFill>
              </a:rPr>
              <a:t> </a:t>
            </a:r>
            <a:endParaRPr lang="en-US" sz="3600" dirty="0"/>
          </a:p>
        </p:txBody>
      </p:sp>
    </p:spTree>
    <p:extLst>
      <p:ext uri="{BB962C8B-B14F-4D97-AF65-F5344CB8AC3E}">
        <p14:creationId xmlns:p14="http://schemas.microsoft.com/office/powerpoint/2010/main" val="309378676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8CC4A-1F85-4276-ABFC-B3D214BE61F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7000"/>
                    </a14:imgEffect>
                    <a14:imgEffect>
                      <a14:brightnessContrast bright="8000" contrast="4000"/>
                    </a14:imgEffect>
                  </a14:imgLayer>
                </a14:imgProps>
              </a:ext>
              <a:ext uri="{28A0092B-C50C-407E-A947-70E740481C1C}">
                <a14:useLocalDpi xmlns:a14="http://schemas.microsoft.com/office/drawing/2010/main" val="0"/>
              </a:ext>
            </a:extLst>
          </a:blip>
          <a:srcRect l="16930"/>
          <a:stretch/>
        </p:blipFill>
        <p:spPr>
          <a:xfrm>
            <a:off x="-14614" y="0"/>
            <a:ext cx="9158614" cy="6858000"/>
          </a:xfrm>
          <a:prstGeom prst="rect">
            <a:avLst/>
          </a:prstGeom>
        </p:spPr>
      </p:pic>
      <p:sp>
        <p:nvSpPr>
          <p:cNvPr id="4" name="Content Placeholder 3"/>
          <p:cNvSpPr>
            <a:spLocks noGrp="1"/>
          </p:cNvSpPr>
          <p:nvPr>
            <p:ph idx="1"/>
          </p:nvPr>
        </p:nvSpPr>
        <p:spPr>
          <a:xfrm>
            <a:off x="1356986" y="2438400"/>
            <a:ext cx="4586614" cy="990600"/>
          </a:xfrm>
        </p:spPr>
        <p:txBody>
          <a:bodyPr/>
          <a:lstStyle/>
          <a:p>
            <a:pPr marL="0" indent="0">
              <a:buNone/>
            </a:pPr>
            <a:r>
              <a:rPr lang="en-US" sz="5400" dirty="0">
                <a:effectLst>
                  <a:glow rad="203200">
                    <a:srgbClr val="3A1300"/>
                  </a:glow>
                </a:effectLst>
              </a:rPr>
              <a:t>Working the</a:t>
            </a:r>
            <a:endParaRPr lang="en-US" sz="9600" dirty="0">
              <a:effectLst>
                <a:glow rad="203200">
                  <a:srgbClr val="3A1300"/>
                </a:glow>
              </a:effectLst>
            </a:endParaRPr>
          </a:p>
        </p:txBody>
      </p:sp>
      <p:sp>
        <p:nvSpPr>
          <p:cNvPr id="2" name="Rectangle 1"/>
          <p:cNvSpPr/>
          <p:nvPr/>
        </p:nvSpPr>
        <p:spPr>
          <a:xfrm>
            <a:off x="3505200" y="3320296"/>
            <a:ext cx="5638800" cy="1785104"/>
          </a:xfrm>
          <a:prstGeom prst="rect">
            <a:avLst/>
          </a:prstGeom>
        </p:spPr>
        <p:txBody>
          <a:bodyPr wrap="square">
            <a:spAutoFit/>
          </a:bodyPr>
          <a:lstStyle/>
          <a:p>
            <a:pPr marL="0" indent="0">
              <a:buNone/>
            </a:pPr>
            <a:r>
              <a:rPr lang="en-US" sz="11000" dirty="0">
                <a:effectLst>
                  <a:glow rad="127000">
                    <a:srgbClr val="220B00"/>
                  </a:glow>
                </a:effectLst>
                <a:latin typeface="AR CHRISTY" panose="02000000000000000000" pitchFamily="2" charset="0"/>
              </a:rPr>
              <a:t>Harvest</a:t>
            </a:r>
          </a:p>
        </p:txBody>
      </p:sp>
    </p:spTree>
    <p:extLst>
      <p:ext uri="{BB962C8B-B14F-4D97-AF65-F5344CB8AC3E}">
        <p14:creationId xmlns:p14="http://schemas.microsoft.com/office/powerpoint/2010/main" val="1080506600"/>
      </p:ext>
    </p:extLst>
  </p:cSld>
  <p:clrMapOvr>
    <a:masterClrMapping/>
  </p:clrMapOvr>
  <p:transition advTm="1337"/>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elephantjournal.com/wp-content/uploads/2011/09/IMG_2053a1.jpe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6000"/>
                    </a14:imgEffect>
                    <a14:imgEffect>
                      <a14:colorTemperature colorTemp="5900"/>
                    </a14:imgEffect>
                    <a14:imgEffect>
                      <a14:saturation sat="155000"/>
                    </a14:imgEffect>
                    <a14:imgEffect>
                      <a14:brightnessContrast bright="22000" contrast="16000"/>
                    </a14:imgEffect>
                  </a14:imgLayer>
                </a14:imgProps>
              </a:ext>
              <a:ext uri="{28A0092B-C50C-407E-A947-70E740481C1C}">
                <a14:useLocalDpi xmlns:a14="http://schemas.microsoft.com/office/drawing/2010/main" val="0"/>
              </a:ext>
            </a:extLst>
          </a:blip>
          <a:srcRect/>
          <a:stretch>
            <a:fillRect/>
          </a:stretch>
        </p:blipFill>
        <p:spPr bwMode="auto">
          <a:xfrm>
            <a:off x="0" y="0"/>
            <a:ext cx="9136862" cy="68666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76200"/>
            <a:ext cx="8908262" cy="3733800"/>
          </a:xfrm>
        </p:spPr>
        <p:txBody>
          <a:bodyPr/>
          <a:lstStyle/>
          <a:p>
            <a:pPr marL="0" indent="0">
              <a:buNone/>
            </a:pPr>
            <a:r>
              <a:rPr lang="en-US" sz="4000" dirty="0">
                <a:effectLst>
                  <a:glow rad="215900">
                    <a:srgbClr val="180800"/>
                  </a:glow>
                  <a:outerShdw blurRad="50800" dist="50800" dir="5400000" algn="ctr" rotWithShape="0">
                    <a:srgbClr val="0B0026"/>
                  </a:outerShdw>
                </a:effectLst>
              </a:rPr>
              <a:t>God Invented Seasons:</a:t>
            </a:r>
          </a:p>
          <a:p>
            <a:pPr marL="0" indent="0">
              <a:buNone/>
            </a:pPr>
            <a:endParaRPr lang="en-US" sz="1400" dirty="0">
              <a:effectLst>
                <a:glow rad="215900">
                  <a:srgbClr val="180800"/>
                </a:glow>
                <a:outerShdw blurRad="50800" dist="50800" dir="5400000" algn="ctr" rotWithShape="0">
                  <a:srgbClr val="0B0026"/>
                </a:outerShdw>
              </a:effectLst>
            </a:endParaRPr>
          </a:p>
          <a:p>
            <a:pPr marL="0" indent="0">
              <a:buNone/>
            </a:pPr>
            <a:r>
              <a:rPr lang="en-US" sz="4000" dirty="0">
                <a:effectLst>
                  <a:glow rad="215900">
                    <a:srgbClr val="180800"/>
                  </a:glow>
                  <a:outerShdw blurRad="50800" dist="50800" dir="5400000" algn="ctr" rotWithShape="0">
                    <a:srgbClr val="0B0026"/>
                  </a:outerShdw>
                </a:effectLst>
              </a:rPr>
              <a:t>“As long as the world exists, there will be a time for planting and a time for harvest…” </a:t>
            </a:r>
            <a:r>
              <a:rPr lang="en-US" sz="1800" dirty="0">
                <a:effectLst>
                  <a:glow rad="215900">
                    <a:srgbClr val="180800"/>
                  </a:glow>
                  <a:outerShdw blurRad="50800" dist="50800" dir="5400000" algn="ctr" rotWithShape="0">
                    <a:srgbClr val="0B0026"/>
                  </a:outerShdw>
                </a:effectLst>
              </a:rPr>
              <a:t>Gen. 8:22</a:t>
            </a:r>
          </a:p>
        </p:txBody>
      </p:sp>
      <p:sp>
        <p:nvSpPr>
          <p:cNvPr id="6" name="Content Placeholder 2"/>
          <p:cNvSpPr txBox="1">
            <a:spLocks/>
          </p:cNvSpPr>
          <p:nvPr/>
        </p:nvSpPr>
        <p:spPr bwMode="auto">
          <a:xfrm>
            <a:off x="762000" y="4038599"/>
            <a:ext cx="3683450" cy="205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7200" kern="0" dirty="0">
                <a:effectLst>
                  <a:glow rad="215900">
                    <a:srgbClr val="180800"/>
                  </a:glow>
                  <a:outerShdw blurRad="50800" dist="50800" dir="5400000" algn="ctr" rotWithShape="0">
                    <a:srgbClr val="0B0026"/>
                  </a:outerShdw>
                </a:effectLst>
              </a:rPr>
              <a:t>Seed Time</a:t>
            </a:r>
          </a:p>
        </p:txBody>
      </p:sp>
      <p:sp>
        <p:nvSpPr>
          <p:cNvPr id="7" name="Content Placeholder 2"/>
          <p:cNvSpPr txBox="1">
            <a:spLocks/>
          </p:cNvSpPr>
          <p:nvPr/>
        </p:nvSpPr>
        <p:spPr bwMode="auto">
          <a:xfrm>
            <a:off x="5181600" y="4648200"/>
            <a:ext cx="3683450" cy="205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7200" kern="0" dirty="0">
                <a:effectLst>
                  <a:glow rad="215900">
                    <a:srgbClr val="180800"/>
                  </a:glow>
                  <a:outerShdw blurRad="50800" dist="50800" dir="5400000" algn="ctr" rotWithShape="0">
                    <a:srgbClr val="0B0026"/>
                  </a:outerShdw>
                </a:effectLst>
              </a:rPr>
              <a:t>Harvest</a:t>
            </a:r>
          </a:p>
        </p:txBody>
      </p:sp>
    </p:spTree>
    <p:extLst>
      <p:ext uri="{BB962C8B-B14F-4D97-AF65-F5344CB8AC3E}">
        <p14:creationId xmlns:p14="http://schemas.microsoft.com/office/powerpoint/2010/main" val="2324818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2EC56-84F9-4E87-A4FD-8B0FA96C8E7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228600" y="4495800"/>
            <a:ext cx="8832062" cy="2362200"/>
          </a:xfrm>
        </p:spPr>
        <p:txBody>
          <a:bodyPr lIns="0" tIns="0" rIns="0" bIns="0"/>
          <a:lstStyle/>
          <a:p>
            <a:pPr marL="0" indent="0">
              <a:buNone/>
            </a:pPr>
            <a:r>
              <a:rPr lang="en-US" sz="3200" dirty="0">
                <a:effectLst>
                  <a:glow rad="215900">
                    <a:srgbClr val="180800"/>
                  </a:glow>
                  <a:outerShdw blurRad="50800" dist="50800" dir="5400000" algn="ctr" rotWithShape="0">
                    <a:srgbClr val="0B0026"/>
                  </a:outerShdw>
                </a:effectLst>
              </a:rPr>
              <a:t>We will look at two of their major feast days during the this season:</a:t>
            </a:r>
          </a:p>
          <a:p>
            <a:pPr marL="0" indent="0">
              <a:buNone/>
            </a:pPr>
            <a:endParaRPr lang="en-US" sz="800" dirty="0">
              <a:effectLst>
                <a:glow rad="215900">
                  <a:srgbClr val="180800"/>
                </a:glow>
                <a:outerShdw blurRad="50800" dist="50800" dir="5400000" algn="ctr" rotWithShape="0">
                  <a:srgbClr val="0B0026"/>
                </a:outerShdw>
              </a:effectLst>
            </a:endParaRPr>
          </a:p>
          <a:p>
            <a:pPr marL="0" indent="0">
              <a:buNone/>
            </a:pPr>
            <a:r>
              <a:rPr lang="en-US" sz="3200" dirty="0">
                <a:effectLst>
                  <a:glow rad="215900">
                    <a:srgbClr val="180800"/>
                  </a:glow>
                  <a:outerShdw blurRad="50800" dist="50800" dir="5400000" algn="ctr" rotWithShape="0">
                    <a:srgbClr val="0B0026"/>
                  </a:outerShdw>
                </a:effectLst>
              </a:rPr>
              <a:t>1) The Feast of   </a:t>
            </a:r>
            <a:r>
              <a:rPr lang="en-US" sz="3200" dirty="0" err="1">
                <a:effectLst>
                  <a:glow rad="215900">
                    <a:srgbClr val="180800"/>
                  </a:glow>
                  <a:outerShdw blurRad="50800" dist="50800" dir="5400000" algn="ctr" rotWithShape="0">
                    <a:srgbClr val="0B0026"/>
                  </a:outerShdw>
                </a:effectLst>
              </a:rPr>
              <a:t>Firstfruits</a:t>
            </a:r>
            <a:endParaRPr lang="en-US" sz="3200" dirty="0">
              <a:effectLst>
                <a:glow rad="215900">
                  <a:srgbClr val="180800"/>
                </a:glow>
                <a:outerShdw blurRad="50800" dist="50800" dir="5400000" algn="ctr" rotWithShape="0">
                  <a:srgbClr val="0B0026"/>
                </a:outerShdw>
              </a:effectLst>
            </a:endParaRPr>
          </a:p>
          <a:p>
            <a:pPr marL="0" indent="0">
              <a:buNone/>
            </a:pPr>
            <a:r>
              <a:rPr lang="en-US" sz="3200" dirty="0">
                <a:effectLst>
                  <a:glow rad="215900">
                    <a:srgbClr val="180800"/>
                  </a:glow>
                  <a:outerShdw blurRad="50800" dist="50800" dir="5400000" algn="ctr" rotWithShape="0">
                    <a:srgbClr val="0B0026"/>
                  </a:outerShdw>
                </a:effectLst>
              </a:rPr>
              <a:t>2) The Feast of Harvest </a:t>
            </a:r>
          </a:p>
        </p:txBody>
      </p:sp>
      <p:sp>
        <p:nvSpPr>
          <p:cNvPr id="68" name="Content Placeholder 2"/>
          <p:cNvSpPr txBox="1">
            <a:spLocks/>
          </p:cNvSpPr>
          <p:nvPr/>
        </p:nvSpPr>
        <p:spPr bwMode="auto">
          <a:xfrm>
            <a:off x="0" y="-762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5400" kern="0" dirty="0">
                <a:effectLst>
                  <a:glow rad="215900">
                    <a:srgbClr val="180800"/>
                  </a:glow>
                  <a:outerShdw blurRad="50800" dist="50800" dir="5400000" algn="ctr" rotWithShape="0">
                    <a:srgbClr val="0B0026"/>
                  </a:outerShdw>
                </a:effectLst>
              </a:rPr>
              <a:t>The Jews Harvest Season:</a:t>
            </a:r>
          </a:p>
          <a:p>
            <a:pPr marL="0" indent="0">
              <a:buFont typeface="Wingdings" pitchFamily="2" charset="2"/>
              <a:buNone/>
            </a:pPr>
            <a:endParaRPr lang="en-US" sz="1400" kern="0" dirty="0">
              <a:effectLst>
                <a:glow rad="215900">
                  <a:srgbClr val="180800"/>
                </a:glow>
                <a:outerShdw blurRad="50800" dist="50800" dir="5400000" algn="ctr" rotWithShape="0">
                  <a:srgbClr val="0B0026"/>
                </a:outerShdw>
              </a:effectLst>
            </a:endParaRPr>
          </a:p>
        </p:txBody>
      </p:sp>
    </p:spTree>
    <p:custDataLst>
      <p:tags r:id="rId1"/>
    </p:custDataLst>
    <p:extLst>
      <p:ext uri="{BB962C8B-B14F-4D97-AF65-F5344CB8AC3E}">
        <p14:creationId xmlns:p14="http://schemas.microsoft.com/office/powerpoint/2010/main" val="3919949212"/>
      </p:ext>
    </p:extLst>
  </p:cSld>
  <p:clrMapOvr>
    <a:masterClrMapping/>
  </p:clrMapOvr>
  <p:transition advTm="727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7|2.3"/>
</p:tagLst>
</file>

<file path=ppt/tags/tag2.xml><?xml version="1.0" encoding="utf-8"?>
<p:tagLst xmlns:a="http://schemas.openxmlformats.org/drawingml/2006/main" xmlns:r="http://schemas.openxmlformats.org/officeDocument/2006/relationships" xmlns:p="http://schemas.openxmlformats.org/presentationml/2006/main">
  <p:tag name="TIMING" val="|0.9|1.2|1.4|1.7"/>
</p:tagLst>
</file>

<file path=ppt/tags/tag3.xml><?xml version="1.0" encoding="utf-8"?>
<p:tagLst xmlns:a="http://schemas.openxmlformats.org/drawingml/2006/main" xmlns:r="http://schemas.openxmlformats.org/officeDocument/2006/relationships" xmlns:p="http://schemas.openxmlformats.org/presentationml/2006/main">
  <p:tag name="TIMING" val="|2|2.3|2.5|2.4"/>
</p:tagLst>
</file>

<file path=ppt/tags/tag4.xml><?xml version="1.0" encoding="utf-8"?>
<p:tagLst xmlns:a="http://schemas.openxmlformats.org/drawingml/2006/main" xmlns:r="http://schemas.openxmlformats.org/officeDocument/2006/relationships" xmlns:p="http://schemas.openxmlformats.org/presentationml/2006/main">
  <p:tag name="TIMING" val="|1.3|3.4|2.2|3.2"/>
</p:tagLst>
</file>

<file path=ppt/tags/tag5.xml><?xml version="1.0" encoding="utf-8"?>
<p:tagLst xmlns:a="http://schemas.openxmlformats.org/drawingml/2006/main" xmlns:r="http://schemas.openxmlformats.org/officeDocument/2006/relationships" xmlns:p="http://schemas.openxmlformats.org/presentationml/2006/main">
  <p:tag name="TIMING" val="|1.1|2.7|2.2|2.5|4.3|2.7|3.9|3"/>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1997</TotalTime>
  <Words>1954</Words>
  <Application>Microsoft Office PowerPoint</Application>
  <PresentationFormat>On-screen Show (4:3)</PresentationFormat>
  <Paragraphs>252</Paragraphs>
  <Slides>52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Aharoni</vt:lpstr>
      <vt:lpstr>AR CHRISTY</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Song: Harvest Samba </vt:lpstr>
      <vt:lpstr>Song: It’s Harvest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Seasons of Rain</vt:lpstr>
      <vt:lpstr>PowerPoint Presentation</vt:lpstr>
      <vt:lpstr>PowerPoint Presentation</vt:lpstr>
      <vt:lpstr>PowerPoint Presentation</vt:lpstr>
      <vt:lpstr>PowerPoint Presentation</vt:lpstr>
      <vt:lpstr>“… A man sows some seed in the ground. Then he goes on just as he did before. He sleeps at night and wakes up in the morning. The seed begins to grow but he doesn't know what makes it grow…</vt:lpstr>
      <vt:lpstr>PowerPoint Presentation</vt:lpstr>
      <vt:lpstr>PowerPoint Presentation</vt:lpstr>
      <vt:lpstr>The latter rain comes just before the harvest.   It brings forth the final ripening.</vt:lpstr>
      <vt:lpstr>“Ask ye of the Lord rain in the time of the latter rain; so the Lord shall make bright clouds, and give them showers of rain…”Zech. 10:1 </vt:lpstr>
      <vt:lpstr>“They waited for me as for the rain; and they opened their mouth wide as for the latter rain.” Job 29:23 </vt:lpstr>
      <vt:lpstr>When we challenge people to trust in Christ, the Spirit convinces them.  We need not be afraid to give altar calls.  </vt:lpstr>
      <vt:lpstr>PowerPoint Presentation</vt:lpstr>
      <vt:lpstr>PowerPoint Presentation</vt:lpstr>
      <vt:lpstr>We don’t always get to see our seeds harvested. </vt:lpstr>
      <vt:lpstr>“They weep as they go to plant their seed, but they sing as they return with the harvest.” Ps. 126:6 </vt:lpstr>
      <vt:lpstr>Even now the harvest workers are receiving their reward by gathering a harvest that brings eternal life. Then everyone who planted the seed and everyone who harvests the crop will celebrate together. John 4:36-38 </vt:lpstr>
      <vt:lpstr>“A wise son harvests in the summer; a disgraceful son sleeps right through the harvest.” Pr. 10:5 </vt:lpstr>
      <vt:lpstr>PowerPoint Presentation</vt:lpstr>
      <vt:lpstr>We will go to Heaven, but we may lose our opportunity to work in the harvest. </vt:lpstr>
      <vt:lpstr>The harvest is in our hands.</vt:lpstr>
      <vt:lpstr>Song: The Harvest  </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336</cp:revision>
  <dcterms:created xsi:type="dcterms:W3CDTF">2012-08-28T02:53:07Z</dcterms:created>
  <dcterms:modified xsi:type="dcterms:W3CDTF">2017-09-22T18:32:06Z</dcterms:modified>
</cp:coreProperties>
</file>